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53"/>
  </p:notesMasterIdLst>
  <p:sldIdLst>
    <p:sldId id="281" r:id="rId6"/>
    <p:sldId id="641" r:id="rId7"/>
    <p:sldId id="280" r:id="rId8"/>
    <p:sldId id="682" r:id="rId9"/>
    <p:sldId id="684" r:id="rId10"/>
    <p:sldId id="721" r:id="rId11"/>
    <p:sldId id="720" r:id="rId12"/>
    <p:sldId id="270" r:id="rId13"/>
    <p:sldId id="690" r:id="rId14"/>
    <p:sldId id="677" r:id="rId15"/>
    <p:sldId id="678" r:id="rId16"/>
    <p:sldId id="706" r:id="rId17"/>
    <p:sldId id="699" r:id="rId18"/>
    <p:sldId id="712" r:id="rId19"/>
    <p:sldId id="680" r:id="rId20"/>
    <p:sldId id="691" r:id="rId21"/>
    <p:sldId id="705" r:id="rId22"/>
    <p:sldId id="711" r:id="rId23"/>
    <p:sldId id="263" r:id="rId24"/>
    <p:sldId id="675" r:id="rId25"/>
    <p:sldId id="685" r:id="rId26"/>
    <p:sldId id="686" r:id="rId27"/>
    <p:sldId id="672" r:id="rId28"/>
    <p:sldId id="673" r:id="rId29"/>
    <p:sldId id="688" r:id="rId30"/>
    <p:sldId id="719" r:id="rId31"/>
    <p:sldId id="718" r:id="rId32"/>
    <p:sldId id="700" r:id="rId33"/>
    <p:sldId id="689" r:id="rId34"/>
    <p:sldId id="714" r:id="rId35"/>
    <p:sldId id="708" r:id="rId36"/>
    <p:sldId id="715" r:id="rId37"/>
    <p:sldId id="697" r:id="rId38"/>
    <p:sldId id="717" r:id="rId39"/>
    <p:sldId id="693" r:id="rId40"/>
    <p:sldId id="698" r:id="rId41"/>
    <p:sldId id="671" r:id="rId42"/>
    <p:sldId id="701" r:id="rId43"/>
    <p:sldId id="703" r:id="rId44"/>
    <p:sldId id="710" r:id="rId45"/>
    <p:sldId id="268" r:id="rId46"/>
    <p:sldId id="681" r:id="rId47"/>
    <p:sldId id="692" r:id="rId48"/>
    <p:sldId id="696" r:id="rId49"/>
    <p:sldId id="722" r:id="rId50"/>
    <p:sldId id="651" r:id="rId51"/>
    <p:sldId id="69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384" userDrawn="1">
          <p15:clr>
            <a:srgbClr val="A4A3A4"/>
          </p15:clr>
        </p15:guide>
        <p15:guide id="3" pos="7464" userDrawn="1">
          <p15:clr>
            <a:srgbClr val="A4A3A4"/>
          </p15:clr>
        </p15:guide>
        <p15:guide id="4" pos="3840" userDrawn="1">
          <p15:clr>
            <a:srgbClr val="A4A3A4"/>
          </p15:clr>
        </p15:guide>
        <p15:guide id="5" pos="5664" userDrawn="1">
          <p15:clr>
            <a:srgbClr val="A4A3A4"/>
          </p15:clr>
        </p15:guide>
        <p15:guide id="6" orient="horz" pos="1512" userDrawn="1">
          <p15:clr>
            <a:srgbClr val="A4A3A4"/>
          </p15:clr>
        </p15:guide>
        <p15:guide id="7" orient="horz" pos="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8727"/>
    <a:srgbClr val="787878"/>
    <a:srgbClr val="005581"/>
    <a:srgbClr val="CF4520"/>
    <a:srgbClr val="7B9D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10EC89-0215-4CBD-8B44-DA949B3D5216}" v="63" dt="2020-04-20T16:53:20.7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14" y="216"/>
      </p:cViewPr>
      <p:guideLst>
        <p:guide orient="horz" pos="3984"/>
        <p:guide pos="384"/>
        <p:guide pos="7464"/>
        <p:guide pos="3840"/>
        <p:guide pos="5664"/>
        <p:guide orient="horz" pos="1512"/>
        <p:guide orient="horz" pos="3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0E7-4C41-9F01-8BCBAB67A9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0E7-4C41-9F01-8BCBAB67A9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0E7-4C41-9F01-8BCBAB67A9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0E7-4C41-9F01-8BCBAB67A9E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0E7-4C41-9F01-8BCBAB67A9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54F4B-6715-F742-B1BF-4EDE760B1B17}" type="datetimeFigureOut">
              <a:rPr lang="en-US" smtClean="0"/>
              <a:t>4/21/2020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0195B-2BC2-F245-A1EC-64A6BF5E1D82}" type="slidenum">
              <a:rPr lang="en-US" smtClean="0"/>
              <a:t>‹#›</a:t>
            </a:fld>
            <a:endParaRPr lang="en-US"/>
          </a:p>
        </p:txBody>
      </p:sp>
    </p:spTree>
    <p:extLst>
      <p:ext uri="{BB962C8B-B14F-4D97-AF65-F5344CB8AC3E}">
        <p14:creationId xmlns:p14="http://schemas.microsoft.com/office/powerpoint/2010/main" val="799377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DDC2BB7-A645-4148-B7AB-10F3D165811C}"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49167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5" lvl="2" indent="0">
              <a:spcAft>
                <a:spcPts val="2400"/>
              </a:spcAft>
              <a:buNone/>
            </a:pPr>
            <a:r>
              <a:rPr lang="en-US" sz="1600" b="1">
                <a:solidFill>
                  <a:srgbClr val="517B29"/>
                </a:solidFill>
              </a:rPr>
              <a:t>0.50% fixed interest rate</a:t>
            </a:r>
            <a:r>
              <a:rPr lang="en-US" sz="1600"/>
              <a:t>, all payments deferred for six months, but interest will continue to accrue</a:t>
            </a:r>
          </a:p>
          <a:p>
            <a:pPr marL="9525" lvl="2" indent="0">
              <a:spcAft>
                <a:spcPts val="2400"/>
              </a:spcAft>
              <a:buNone/>
            </a:pPr>
            <a:r>
              <a:rPr lang="en-US" sz="1600" b="1">
                <a:solidFill>
                  <a:srgbClr val="517B29"/>
                </a:solidFill>
              </a:rPr>
              <a:t>Loans due in two years</a:t>
            </a:r>
            <a:r>
              <a:rPr lang="en-US" sz="1600"/>
              <a:t>, no prepayment penalties or fees</a:t>
            </a:r>
          </a:p>
          <a:p>
            <a:endParaRPr lang="en-US"/>
          </a:p>
        </p:txBody>
      </p:sp>
      <p:sp>
        <p:nvSpPr>
          <p:cNvPr id="4" name="Slide Number Placeholder 3"/>
          <p:cNvSpPr>
            <a:spLocks noGrp="1"/>
          </p:cNvSpPr>
          <p:nvPr>
            <p:ph type="sldNum" sz="quarter" idx="5"/>
          </p:nvPr>
        </p:nvSpPr>
        <p:spPr/>
        <p:txBody>
          <a:bodyPr/>
          <a:lstStyle/>
          <a:p>
            <a:fld id="{E8DD97CA-69A0-46C8-A754-EAAF45CFA462}" type="slidenum">
              <a:rPr lang="en-US" smtClean="0"/>
              <a:t>23</a:t>
            </a:fld>
            <a:endParaRPr lang="en-US"/>
          </a:p>
        </p:txBody>
      </p:sp>
    </p:spTree>
    <p:extLst>
      <p:ext uri="{BB962C8B-B14F-4D97-AF65-F5344CB8AC3E}">
        <p14:creationId xmlns:p14="http://schemas.microsoft.com/office/powerpoint/2010/main" val="3810275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DD97CA-69A0-46C8-A754-EAAF45CFA462}" type="slidenum">
              <a:rPr lang="en-US" smtClean="0"/>
              <a:t>25</a:t>
            </a:fld>
            <a:endParaRPr lang="en-US"/>
          </a:p>
        </p:txBody>
      </p:sp>
    </p:spTree>
    <p:extLst>
      <p:ext uri="{BB962C8B-B14F-4D97-AF65-F5344CB8AC3E}">
        <p14:creationId xmlns:p14="http://schemas.microsoft.com/office/powerpoint/2010/main" val="1683488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B0195B-2BC2-F245-A1EC-64A6BF5E1D82}" type="slidenum">
              <a:rPr lang="en-US" smtClean="0"/>
              <a:t>29</a:t>
            </a:fld>
            <a:endParaRPr lang="en-US"/>
          </a:p>
        </p:txBody>
      </p:sp>
    </p:spTree>
    <p:extLst>
      <p:ext uri="{BB962C8B-B14F-4D97-AF65-F5344CB8AC3E}">
        <p14:creationId xmlns:p14="http://schemas.microsoft.com/office/powerpoint/2010/main" val="261496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B0195B-2BC2-F245-A1EC-64A6BF5E1D82}" type="slidenum">
              <a:rPr lang="en-US" smtClean="0"/>
              <a:t>35</a:t>
            </a:fld>
            <a:endParaRPr lang="en-US"/>
          </a:p>
        </p:txBody>
      </p:sp>
    </p:spTree>
    <p:extLst>
      <p:ext uri="{BB962C8B-B14F-4D97-AF65-F5344CB8AC3E}">
        <p14:creationId xmlns:p14="http://schemas.microsoft.com/office/powerpoint/2010/main" val="3678371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Correction– bullets squished together?</a:t>
            </a:r>
          </a:p>
        </p:txBody>
      </p:sp>
      <p:sp>
        <p:nvSpPr>
          <p:cNvPr id="4" name="Slide Number Placeholder 3"/>
          <p:cNvSpPr>
            <a:spLocks noGrp="1"/>
          </p:cNvSpPr>
          <p:nvPr>
            <p:ph type="sldNum" sz="quarter" idx="5"/>
          </p:nvPr>
        </p:nvSpPr>
        <p:spPr/>
        <p:txBody>
          <a:bodyPr/>
          <a:lstStyle/>
          <a:p>
            <a:fld id="{E8DD97CA-69A0-46C8-A754-EAAF45CFA462}" type="slidenum">
              <a:rPr lang="en-US" smtClean="0"/>
              <a:t>42</a:t>
            </a:fld>
            <a:endParaRPr lang="en-US"/>
          </a:p>
        </p:txBody>
      </p:sp>
    </p:spTree>
    <p:extLst>
      <p:ext uri="{BB962C8B-B14F-4D97-AF65-F5344CB8AC3E}">
        <p14:creationId xmlns:p14="http://schemas.microsoft.com/office/powerpoint/2010/main" val="354022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DD97CA-69A0-46C8-A754-EAAF45CFA462}" type="slidenum">
              <a:rPr lang="en-US" smtClean="0"/>
              <a:t>43</a:t>
            </a:fld>
            <a:endParaRPr lang="en-US"/>
          </a:p>
        </p:txBody>
      </p:sp>
    </p:spTree>
    <p:extLst>
      <p:ext uri="{BB962C8B-B14F-4D97-AF65-F5344CB8AC3E}">
        <p14:creationId xmlns:p14="http://schemas.microsoft.com/office/powerpoint/2010/main" val="1463772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B0195B-2BC2-F245-A1EC-64A6BF5E1D82}" type="slidenum">
              <a:rPr lang="en-US" smtClean="0"/>
              <a:t>45</a:t>
            </a:fld>
            <a:endParaRPr lang="en-US"/>
          </a:p>
        </p:txBody>
      </p:sp>
    </p:spTree>
    <p:extLst>
      <p:ext uri="{BB962C8B-B14F-4D97-AF65-F5344CB8AC3E}">
        <p14:creationId xmlns:p14="http://schemas.microsoft.com/office/powerpoint/2010/main" val="3983583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DD97CA-69A0-46C8-A754-EAAF45CFA462}" type="slidenum">
              <a:rPr lang="en-US" smtClean="0"/>
              <a:t>46</a:t>
            </a:fld>
            <a:endParaRPr lang="en-US"/>
          </a:p>
        </p:txBody>
      </p:sp>
    </p:spTree>
    <p:extLst>
      <p:ext uri="{BB962C8B-B14F-4D97-AF65-F5344CB8AC3E}">
        <p14:creationId xmlns:p14="http://schemas.microsoft.com/office/powerpoint/2010/main" val="210248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B0195B-2BC2-F245-A1EC-64A6BF5E1D82}" type="slidenum">
              <a:rPr lang="en-US" smtClean="0"/>
              <a:t>3</a:t>
            </a:fld>
            <a:endParaRPr lang="en-US"/>
          </a:p>
        </p:txBody>
      </p:sp>
    </p:spTree>
    <p:extLst>
      <p:ext uri="{BB962C8B-B14F-4D97-AF65-F5344CB8AC3E}">
        <p14:creationId xmlns:p14="http://schemas.microsoft.com/office/powerpoint/2010/main" val="3679177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B0195B-2BC2-F245-A1EC-64A6BF5E1D82}" type="slidenum">
              <a:rPr lang="en-US" smtClean="0"/>
              <a:t>4</a:t>
            </a:fld>
            <a:endParaRPr lang="en-US"/>
          </a:p>
        </p:txBody>
      </p:sp>
    </p:spTree>
    <p:extLst>
      <p:ext uri="{BB962C8B-B14F-4D97-AF65-F5344CB8AC3E}">
        <p14:creationId xmlns:p14="http://schemas.microsoft.com/office/powerpoint/2010/main" val="261805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adjust the Links?</a:t>
            </a:r>
          </a:p>
        </p:txBody>
      </p:sp>
      <p:sp>
        <p:nvSpPr>
          <p:cNvPr id="4" name="Slide Number Placeholder 3"/>
          <p:cNvSpPr>
            <a:spLocks noGrp="1"/>
          </p:cNvSpPr>
          <p:nvPr>
            <p:ph type="sldNum" sz="quarter" idx="5"/>
          </p:nvPr>
        </p:nvSpPr>
        <p:spPr/>
        <p:txBody>
          <a:bodyPr/>
          <a:lstStyle/>
          <a:p>
            <a:fld id="{E8DD97CA-69A0-46C8-A754-EAAF45CFA462}" type="slidenum">
              <a:rPr lang="en-US" smtClean="0"/>
              <a:t>5</a:t>
            </a:fld>
            <a:endParaRPr lang="en-US"/>
          </a:p>
        </p:txBody>
      </p:sp>
    </p:spTree>
    <p:extLst>
      <p:ext uri="{BB962C8B-B14F-4D97-AF65-F5344CB8AC3E}">
        <p14:creationId xmlns:p14="http://schemas.microsoft.com/office/powerpoint/2010/main" val="3774952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5" marR="0" lvl="2" indent="0" algn="l" defTabSz="914400" rtl="0" eaLnBrk="1" fontAlgn="auto" latinLnBrk="0" hangingPunct="1">
              <a:lnSpc>
                <a:spcPct val="100000"/>
              </a:lnSpc>
              <a:spcBef>
                <a:spcPts val="0"/>
              </a:spcBef>
              <a:spcAft>
                <a:spcPts val="2400"/>
              </a:spcAft>
              <a:buClrTx/>
              <a:buSzTx/>
              <a:buFontTx/>
              <a:buNone/>
              <a:tabLst/>
              <a:defRPr/>
            </a:pPr>
            <a:r>
              <a:rPr lang="en-US" sz="1600"/>
              <a:t>Compare Eligibility between EIDL and PPP: (differences on our two lists include the below)</a:t>
            </a:r>
          </a:p>
          <a:p>
            <a:pPr marL="9525" marR="0" lvl="2" indent="0" algn="l" defTabSz="914400" rtl="0" eaLnBrk="1" fontAlgn="auto" latinLnBrk="0" hangingPunct="1">
              <a:lnSpc>
                <a:spcPct val="100000"/>
              </a:lnSpc>
              <a:spcBef>
                <a:spcPts val="0"/>
              </a:spcBef>
              <a:spcAft>
                <a:spcPts val="2400"/>
              </a:spcAft>
              <a:buClrTx/>
              <a:buSzTx/>
              <a:buFontTx/>
              <a:buNone/>
              <a:tabLst/>
              <a:defRPr/>
            </a:pPr>
            <a:endParaRPr lang="en-US" sz="1600"/>
          </a:p>
          <a:p>
            <a:pPr marL="9525" marR="0" lvl="2" indent="0" algn="l" defTabSz="914400" rtl="0" eaLnBrk="1" fontAlgn="auto" latinLnBrk="0" hangingPunct="1">
              <a:lnSpc>
                <a:spcPct val="100000"/>
              </a:lnSpc>
              <a:spcBef>
                <a:spcPts val="0"/>
              </a:spcBef>
              <a:spcAft>
                <a:spcPts val="2400"/>
              </a:spcAft>
              <a:buClrTx/>
              <a:buSzTx/>
              <a:buFontTx/>
              <a:buNone/>
              <a:tabLst/>
              <a:defRPr/>
            </a:pPr>
            <a:r>
              <a:rPr lang="en-US" sz="1600"/>
              <a:t>A </a:t>
            </a:r>
            <a:r>
              <a:rPr lang="en-US" sz="1600" b="1">
                <a:solidFill>
                  <a:srgbClr val="517B29"/>
                </a:solidFill>
              </a:rPr>
              <a:t>Employee Stock Ownership Plan (ESOP) </a:t>
            </a:r>
            <a:r>
              <a:rPr lang="en-US" sz="1600"/>
              <a:t>with fewer than 500 employees – EIDL Only</a:t>
            </a:r>
          </a:p>
          <a:p>
            <a:pPr marL="9525" marR="0" lvl="2" indent="0" algn="l" defTabSz="914400" rtl="0" eaLnBrk="1" fontAlgn="auto" latinLnBrk="0" hangingPunct="1">
              <a:lnSpc>
                <a:spcPct val="100000"/>
              </a:lnSpc>
              <a:spcBef>
                <a:spcPts val="0"/>
              </a:spcBef>
              <a:spcAft>
                <a:spcPts val="2400"/>
              </a:spcAft>
              <a:buClrTx/>
              <a:buSzTx/>
              <a:buFontTx/>
              <a:buNone/>
              <a:tabLst/>
              <a:defRPr/>
            </a:pPr>
            <a:r>
              <a:rPr lang="en-US" sz="1600"/>
              <a:t>A </a:t>
            </a:r>
            <a:r>
              <a:rPr lang="en-US" sz="1600" b="1">
                <a:solidFill>
                  <a:srgbClr val="517B29"/>
                </a:solidFill>
              </a:rPr>
              <a:t>start up </a:t>
            </a:r>
            <a:r>
              <a:rPr lang="en-US" sz="1600"/>
              <a:t>that meets the SBA size standard– EIDL Only</a:t>
            </a:r>
          </a:p>
          <a:p>
            <a:pPr marL="9525" marR="0" lvl="2" indent="0" algn="l" defTabSz="914400" rtl="0" eaLnBrk="1" fontAlgn="auto" latinLnBrk="0" hangingPunct="1">
              <a:lnSpc>
                <a:spcPct val="100000"/>
              </a:lnSpc>
              <a:spcBef>
                <a:spcPts val="0"/>
              </a:spcBef>
              <a:spcAft>
                <a:spcPts val="2400"/>
              </a:spcAft>
              <a:buClrTx/>
              <a:buSzTx/>
              <a:buFontTx/>
              <a:buNone/>
              <a:tabLst/>
              <a:defRPr/>
            </a:pPr>
            <a:endParaRPr lang="en-US" sz="1600"/>
          </a:p>
          <a:p>
            <a:pPr marL="9525" marR="0" lvl="2" indent="0" algn="l" defTabSz="914400" rtl="0" eaLnBrk="1" fontAlgn="auto" latinLnBrk="0" hangingPunct="1">
              <a:lnSpc>
                <a:spcPct val="100000"/>
              </a:lnSpc>
              <a:spcBef>
                <a:spcPts val="0"/>
              </a:spcBef>
              <a:spcAft>
                <a:spcPts val="2400"/>
              </a:spcAft>
              <a:buClrTx/>
              <a:buSzTx/>
              <a:buFontTx/>
              <a:buNone/>
              <a:tabLst/>
              <a:defRPr/>
            </a:pPr>
            <a:r>
              <a:rPr lang="en-US" sz="1600"/>
              <a:t>An individual who is </a:t>
            </a:r>
            <a:r>
              <a:rPr lang="en-US" sz="1600" b="1">
                <a:solidFill>
                  <a:srgbClr val="517B29"/>
                </a:solidFill>
              </a:rPr>
              <a:t>self-employed </a:t>
            </a:r>
            <a:r>
              <a:rPr lang="en-US" sz="1600"/>
              <a:t>who regularly carries on any trade or business – PPP Only</a:t>
            </a:r>
          </a:p>
          <a:p>
            <a:pPr marL="9525" marR="0" lvl="2" indent="0" algn="l" defTabSz="914400" rtl="0" eaLnBrk="1" fontAlgn="auto" latinLnBrk="0" hangingPunct="1">
              <a:lnSpc>
                <a:spcPct val="100000"/>
              </a:lnSpc>
              <a:spcBef>
                <a:spcPts val="0"/>
              </a:spcBef>
              <a:spcAft>
                <a:spcPts val="2400"/>
              </a:spcAft>
              <a:buClrTx/>
              <a:buSzTx/>
              <a:buFontTx/>
              <a:buNone/>
              <a:tabLst/>
              <a:defRPr/>
            </a:pPr>
            <a:r>
              <a:rPr lang="en-US" sz="1600"/>
              <a:t>A </a:t>
            </a:r>
            <a:r>
              <a:rPr lang="en-US" sz="1600" b="1">
                <a:solidFill>
                  <a:srgbClr val="517B29"/>
                </a:solidFill>
              </a:rPr>
              <a:t>501(c)(19) Veterans Organization </a:t>
            </a:r>
            <a:r>
              <a:rPr lang="en-US" sz="1600"/>
              <a:t>that meets the SBA size standard – PPP Only</a:t>
            </a:r>
          </a:p>
          <a:p>
            <a:pPr marL="9525" lvl="2" indent="0">
              <a:spcAft>
                <a:spcPts val="2400"/>
              </a:spcAft>
              <a:buNone/>
            </a:pPr>
            <a:endParaRPr lang="en-US" sz="1600"/>
          </a:p>
        </p:txBody>
      </p:sp>
      <p:sp>
        <p:nvSpPr>
          <p:cNvPr id="4" name="Slide Number Placeholder 3"/>
          <p:cNvSpPr>
            <a:spLocks noGrp="1"/>
          </p:cNvSpPr>
          <p:nvPr>
            <p:ph type="sldNum" sz="quarter" idx="5"/>
          </p:nvPr>
        </p:nvSpPr>
        <p:spPr/>
        <p:txBody>
          <a:bodyPr/>
          <a:lstStyle/>
          <a:p>
            <a:fld id="{E8DD97CA-69A0-46C8-A754-EAAF45CFA462}" type="slidenum">
              <a:rPr lang="en-US" smtClean="0"/>
              <a:t>10</a:t>
            </a:fld>
            <a:endParaRPr lang="en-US"/>
          </a:p>
        </p:txBody>
      </p:sp>
    </p:spTree>
    <p:extLst>
      <p:ext uri="{BB962C8B-B14F-4D97-AF65-F5344CB8AC3E}">
        <p14:creationId xmlns:p14="http://schemas.microsoft.com/office/powerpoint/2010/main" val="224006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DD97CA-69A0-46C8-A754-EAAF45CFA462}" type="slidenum">
              <a:rPr lang="en-US" smtClean="0"/>
              <a:t>11</a:t>
            </a:fld>
            <a:endParaRPr lang="en-US"/>
          </a:p>
        </p:txBody>
      </p:sp>
    </p:spTree>
    <p:extLst>
      <p:ext uri="{BB962C8B-B14F-4D97-AF65-F5344CB8AC3E}">
        <p14:creationId xmlns:p14="http://schemas.microsoft.com/office/powerpoint/2010/main" val="403408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it is noted that you can receive benefits both programs</a:t>
            </a:r>
          </a:p>
        </p:txBody>
      </p:sp>
      <p:sp>
        <p:nvSpPr>
          <p:cNvPr id="4" name="Slide Number Placeholder 3"/>
          <p:cNvSpPr>
            <a:spLocks noGrp="1"/>
          </p:cNvSpPr>
          <p:nvPr>
            <p:ph type="sldNum" sz="quarter" idx="5"/>
          </p:nvPr>
        </p:nvSpPr>
        <p:spPr/>
        <p:txBody>
          <a:bodyPr/>
          <a:lstStyle/>
          <a:p>
            <a:fld id="{E8DD97CA-69A0-46C8-A754-EAAF45CFA462}" type="slidenum">
              <a:rPr lang="en-US" smtClean="0"/>
              <a:t>16</a:t>
            </a:fld>
            <a:endParaRPr lang="en-US"/>
          </a:p>
        </p:txBody>
      </p:sp>
    </p:spTree>
    <p:extLst>
      <p:ext uri="{BB962C8B-B14F-4D97-AF65-F5344CB8AC3E}">
        <p14:creationId xmlns:p14="http://schemas.microsoft.com/office/powerpoint/2010/main" val="343604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***Catharine, do you know which of these we were moving to notes? </a:t>
            </a:r>
          </a:p>
        </p:txBody>
      </p:sp>
      <p:sp>
        <p:nvSpPr>
          <p:cNvPr id="4" name="Slide Number Placeholder 3"/>
          <p:cNvSpPr>
            <a:spLocks noGrp="1"/>
          </p:cNvSpPr>
          <p:nvPr>
            <p:ph type="sldNum" sz="quarter" idx="5"/>
          </p:nvPr>
        </p:nvSpPr>
        <p:spPr/>
        <p:txBody>
          <a:bodyPr/>
          <a:lstStyle/>
          <a:p>
            <a:fld id="{E8DD97CA-69A0-46C8-A754-EAAF45CFA462}" type="slidenum">
              <a:rPr lang="en-US" smtClean="0"/>
              <a:t>21</a:t>
            </a:fld>
            <a:endParaRPr lang="en-US"/>
          </a:p>
        </p:txBody>
      </p:sp>
    </p:spTree>
    <p:extLst>
      <p:ext uri="{BB962C8B-B14F-4D97-AF65-F5344CB8AC3E}">
        <p14:creationId xmlns:p14="http://schemas.microsoft.com/office/powerpoint/2010/main" val="290493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Links again</a:t>
            </a:r>
          </a:p>
        </p:txBody>
      </p:sp>
      <p:sp>
        <p:nvSpPr>
          <p:cNvPr id="4" name="Slide Number Placeholder 3"/>
          <p:cNvSpPr>
            <a:spLocks noGrp="1"/>
          </p:cNvSpPr>
          <p:nvPr>
            <p:ph type="sldNum" sz="quarter" idx="5"/>
          </p:nvPr>
        </p:nvSpPr>
        <p:spPr/>
        <p:txBody>
          <a:bodyPr/>
          <a:lstStyle/>
          <a:p>
            <a:fld id="{E8DD97CA-69A0-46C8-A754-EAAF45CFA462}" type="slidenum">
              <a:rPr lang="en-US" smtClean="0"/>
              <a:t>22</a:t>
            </a:fld>
            <a:endParaRPr lang="en-US"/>
          </a:p>
        </p:txBody>
      </p:sp>
    </p:spTree>
    <p:extLst>
      <p:ext uri="{BB962C8B-B14F-4D97-AF65-F5344CB8AC3E}">
        <p14:creationId xmlns:p14="http://schemas.microsoft.com/office/powerpoint/2010/main" val="2108535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chart" Target="../charts/chart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254F45-1A87-954B-9738-06CE8C4D48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7332" y="4491773"/>
            <a:ext cx="2065038" cy="206894"/>
          </a:xfrm>
          <a:prstGeom prst="rect">
            <a:avLst/>
          </a:prstGeom>
        </p:spPr>
      </p:pic>
      <p:pic>
        <p:nvPicPr>
          <p:cNvPr id="24" name="Picture 23">
            <a:extLst>
              <a:ext uri="{FF2B5EF4-FFF2-40B4-BE49-F238E27FC236}">
                <a16:creationId xmlns:a16="http://schemas.microsoft.com/office/drawing/2014/main" id="{E80E84D8-D5D7-8446-93A8-06046778B2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0423" y="430360"/>
            <a:ext cx="1438259" cy="1331722"/>
          </a:xfrm>
          <a:prstGeom prst="rect">
            <a:avLst/>
          </a:prstGeom>
        </p:spPr>
      </p:pic>
      <p:sp>
        <p:nvSpPr>
          <p:cNvPr id="17" name="Text Placeholder 7">
            <a:extLst>
              <a:ext uri="{FF2B5EF4-FFF2-40B4-BE49-F238E27FC236}">
                <a16:creationId xmlns:a16="http://schemas.microsoft.com/office/drawing/2014/main" id="{667AB745-33EA-D146-8CA0-DE03B4C8ED1D}"/>
              </a:ext>
            </a:extLst>
          </p:cNvPr>
          <p:cNvSpPr>
            <a:spLocks noGrp="1"/>
          </p:cNvSpPr>
          <p:nvPr>
            <p:ph type="body" sz="quarter" idx="10" hasCustomPrompt="1"/>
          </p:nvPr>
        </p:nvSpPr>
        <p:spPr>
          <a:xfrm>
            <a:off x="4153525" y="4876964"/>
            <a:ext cx="3921611" cy="365125"/>
          </a:xfrm>
          <a:prstGeom prst="rect">
            <a:avLst/>
          </a:prstGeom>
        </p:spPr>
        <p:txBody>
          <a:bodyPr/>
          <a:lstStyle>
            <a:lvl1pPr marL="0" indent="0">
              <a:buNone/>
              <a:defRPr sz="3200" b="1" i="0">
                <a:solidFill>
                  <a:srgbClr val="5C8727"/>
                </a:solidFill>
                <a:latin typeface="Arial" panose="020B0604020202020204" pitchFamily="34" charset="0"/>
                <a:cs typeface="Arial" panose="020B0604020202020204" pitchFamily="34" charset="0"/>
              </a:defRPr>
            </a:lvl1pPr>
          </a:lstStyle>
          <a:p>
            <a:r>
              <a:rPr lang="en-US" sz="2800" b="1">
                <a:solidFill>
                  <a:srgbClr val="5C8727"/>
                </a:solidFill>
                <a:latin typeface="Arial" charset="0"/>
                <a:ea typeface="Arial" charset="0"/>
                <a:cs typeface="Arial" charset="0"/>
              </a:rPr>
              <a:t>Presentation Title</a:t>
            </a:r>
            <a:endParaRPr lang="en-US" sz="2800" b="1" baseline="30000">
              <a:solidFill>
                <a:srgbClr val="5C8727"/>
              </a:solidFill>
              <a:latin typeface="Arial" charset="0"/>
              <a:ea typeface="Arial" charset="0"/>
              <a:cs typeface="Arial" charset="0"/>
            </a:endParaRPr>
          </a:p>
        </p:txBody>
      </p:sp>
      <p:sp>
        <p:nvSpPr>
          <p:cNvPr id="20" name="Rectangle 11">
            <a:extLst>
              <a:ext uri="{FF2B5EF4-FFF2-40B4-BE49-F238E27FC236}">
                <a16:creationId xmlns:a16="http://schemas.microsoft.com/office/drawing/2014/main" id="{5A9AFA17-4369-EB4B-9299-D48805B32EB0}"/>
              </a:ext>
            </a:extLst>
          </p:cNvPr>
          <p:cNvSpPr/>
          <p:nvPr userDrawn="1"/>
        </p:nvSpPr>
        <p:spPr>
          <a:xfrm>
            <a:off x="-1" y="6646127"/>
            <a:ext cx="12176353" cy="211873"/>
          </a:xfrm>
          <a:prstGeom prst="rect">
            <a:avLst/>
          </a:prstGeom>
          <a:solidFill>
            <a:srgbClr val="5C872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5C8727"/>
              </a:solidFill>
            </a:endParaRPr>
          </a:p>
        </p:txBody>
      </p:sp>
      <p:sp>
        <p:nvSpPr>
          <p:cNvPr id="21" name="Text Placeholder 20">
            <a:extLst>
              <a:ext uri="{FF2B5EF4-FFF2-40B4-BE49-F238E27FC236}">
                <a16:creationId xmlns:a16="http://schemas.microsoft.com/office/drawing/2014/main" id="{4A800752-20D9-794B-905E-9FF7C8453CA0}"/>
              </a:ext>
            </a:extLst>
          </p:cNvPr>
          <p:cNvSpPr>
            <a:spLocks noGrp="1"/>
          </p:cNvSpPr>
          <p:nvPr>
            <p:ph type="body" sz="quarter" idx="12" hasCustomPrompt="1"/>
          </p:nvPr>
        </p:nvSpPr>
        <p:spPr>
          <a:xfrm>
            <a:off x="4153524" y="5465313"/>
            <a:ext cx="3475563" cy="571136"/>
          </a:xfrm>
          <a:prstGeom prst="rect">
            <a:avLst/>
          </a:prstGeom>
        </p:spPr>
        <p:txBody>
          <a:bodyPr/>
          <a:lstStyle>
            <a:lvl1pPr marL="0" indent="0">
              <a:buNone/>
              <a:defRPr>
                <a:solidFill>
                  <a:srgbClr val="787878"/>
                </a:solidFill>
              </a:defRPr>
            </a:lvl1pPr>
          </a:lstStyle>
          <a:p>
            <a:r>
              <a:rPr lang="en-US" sz="2800">
                <a:solidFill>
                  <a:schemeClr val="bg1">
                    <a:lumMod val="50000"/>
                  </a:schemeClr>
                </a:solidFill>
                <a:latin typeface="Arial" charset="0"/>
                <a:ea typeface="Arial" charset="0"/>
                <a:cs typeface="Arial" charset="0"/>
              </a:rPr>
              <a:t>Month XX, 2018</a:t>
            </a:r>
            <a:endParaRPr lang="en-US" sz="2800" baseline="30000">
              <a:solidFill>
                <a:schemeClr val="bg1">
                  <a:lumMod val="50000"/>
                </a:schemeClr>
              </a:solidFill>
              <a:latin typeface="Arial" charset="0"/>
              <a:ea typeface="Arial" charset="0"/>
              <a:cs typeface="Arial" charset="0"/>
            </a:endParaRPr>
          </a:p>
        </p:txBody>
      </p:sp>
      <p:pic>
        <p:nvPicPr>
          <p:cNvPr id="23" name="Picture 6" descr="USF Tickertape Graphic-RGB_PPT_v2.jpg">
            <a:extLst>
              <a:ext uri="{FF2B5EF4-FFF2-40B4-BE49-F238E27FC236}">
                <a16:creationId xmlns:a16="http://schemas.microsoft.com/office/drawing/2014/main" id="{ACF8131B-812D-AE4C-B640-0FC8CF503BB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 y="2819400"/>
            <a:ext cx="12203290" cy="1329254"/>
          </a:xfrm>
          <a:prstGeom prst="rect">
            <a:avLst/>
          </a:prstGeom>
          <a:noFill/>
          <a:ln w="9525">
            <a:noFill/>
            <a:miter lim="800000"/>
            <a:headEnd/>
            <a:tailEnd/>
          </a:ln>
        </p:spPr>
      </p:pic>
    </p:spTree>
    <p:extLst>
      <p:ext uri="{BB962C8B-B14F-4D97-AF65-F5344CB8AC3E}">
        <p14:creationId xmlns:p14="http://schemas.microsoft.com/office/powerpoint/2010/main" val="243123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Slide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EA9ABC9-2F9C-7A47-8346-2CE7724B0443}"/>
              </a:ext>
            </a:extLst>
          </p:cNvPr>
          <p:cNvSpPr>
            <a:spLocks noGrp="1"/>
          </p:cNvSpPr>
          <p:nvPr>
            <p:ph type="body" sz="quarter" idx="10" hasCustomPrompt="1"/>
          </p:nvPr>
        </p:nvSpPr>
        <p:spPr>
          <a:xfrm>
            <a:off x="503319" y="456368"/>
            <a:ext cx="9236075" cy="365125"/>
          </a:xfrm>
          <a:prstGeom prst="rect">
            <a:avLst/>
          </a:prstGeom>
        </p:spPr>
        <p:txBody>
          <a:bodyPr/>
          <a:lstStyle>
            <a:lvl1pPr marL="0" indent="0">
              <a:buNone/>
              <a:defRPr sz="2800" b="1" i="0">
                <a:solidFill>
                  <a:srgbClr val="5C8727"/>
                </a:solidFill>
                <a:latin typeface="Arial" panose="020B0604020202020204" pitchFamily="34" charset="0"/>
                <a:cs typeface="Arial" panose="020B0604020202020204" pitchFamily="34" charset="0"/>
              </a:defRPr>
            </a:lvl1pPr>
          </a:lstStyle>
          <a:p>
            <a:r>
              <a:rPr lang="en-US" sz="2800" b="1">
                <a:solidFill>
                  <a:srgbClr val="5C8727"/>
                </a:solidFill>
                <a:latin typeface="Arial" charset="0"/>
                <a:ea typeface="Arial" charset="0"/>
                <a:cs typeface="Arial" charset="0"/>
              </a:rPr>
              <a:t>Slide Subject Header</a:t>
            </a:r>
            <a:endParaRPr lang="en-US" sz="2800" b="1" baseline="30000">
              <a:solidFill>
                <a:srgbClr val="5C8727"/>
              </a:solidFill>
              <a:latin typeface="Arial" charset="0"/>
              <a:ea typeface="Arial" charset="0"/>
              <a:cs typeface="Arial" charset="0"/>
            </a:endParaRPr>
          </a:p>
        </p:txBody>
      </p:sp>
      <p:pic>
        <p:nvPicPr>
          <p:cNvPr id="11" name="Picture 10">
            <a:extLst>
              <a:ext uri="{FF2B5EF4-FFF2-40B4-BE49-F238E27FC236}">
                <a16:creationId xmlns:a16="http://schemas.microsoft.com/office/drawing/2014/main" id="{26CA09B6-8367-084D-B8BE-6C704F3E70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3833" y="5802790"/>
            <a:ext cx="764150" cy="707546"/>
          </a:xfrm>
          <a:prstGeom prst="rect">
            <a:avLst/>
          </a:prstGeom>
        </p:spPr>
      </p:pic>
      <p:sp>
        <p:nvSpPr>
          <p:cNvPr id="12" name="Slide Number Placeholder 2">
            <a:extLst>
              <a:ext uri="{FF2B5EF4-FFF2-40B4-BE49-F238E27FC236}">
                <a16:creationId xmlns:a16="http://schemas.microsoft.com/office/drawing/2014/main" id="{FB83B891-6B6C-1644-B913-A63EC39FF246}"/>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07C06EC-04A0-994B-AABB-B8DBC1C23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2313" y="6102550"/>
            <a:ext cx="3232841" cy="559137"/>
          </a:xfrm>
          <a:prstGeom prst="rect">
            <a:avLst/>
          </a:prstGeom>
        </p:spPr>
      </p:pic>
      <p:graphicFrame>
        <p:nvGraphicFramePr>
          <p:cNvPr id="10" name="Chart 9">
            <a:extLst>
              <a:ext uri="{FF2B5EF4-FFF2-40B4-BE49-F238E27FC236}">
                <a16:creationId xmlns:a16="http://schemas.microsoft.com/office/drawing/2014/main" id="{85A86926-206A-2548-AB57-89CDDC23061C}"/>
              </a:ext>
            </a:extLst>
          </p:cNvPr>
          <p:cNvGraphicFramePr/>
          <p:nvPr userDrawn="1">
            <p:extLst>
              <p:ext uri="{D42A27DB-BD31-4B8C-83A1-F6EECF244321}">
                <p14:modId xmlns:p14="http://schemas.microsoft.com/office/powerpoint/2010/main" val="2658233777"/>
              </p:ext>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7463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EA9ABC9-2F9C-7A47-8346-2CE7724B0443}"/>
              </a:ext>
            </a:extLst>
          </p:cNvPr>
          <p:cNvSpPr>
            <a:spLocks noGrp="1"/>
          </p:cNvSpPr>
          <p:nvPr>
            <p:ph type="body" sz="quarter" idx="10" hasCustomPrompt="1"/>
          </p:nvPr>
        </p:nvSpPr>
        <p:spPr>
          <a:xfrm>
            <a:off x="503319" y="456368"/>
            <a:ext cx="9236075" cy="365125"/>
          </a:xfrm>
          <a:prstGeom prst="rect">
            <a:avLst/>
          </a:prstGeom>
        </p:spPr>
        <p:txBody>
          <a:bodyPr/>
          <a:lstStyle>
            <a:lvl1pPr marL="0" indent="0">
              <a:buNone/>
              <a:defRPr sz="2800" b="1" i="0">
                <a:solidFill>
                  <a:srgbClr val="5C8727"/>
                </a:solidFill>
                <a:latin typeface="Arial" panose="020B0604020202020204" pitchFamily="34" charset="0"/>
                <a:cs typeface="Arial" panose="020B0604020202020204" pitchFamily="34" charset="0"/>
              </a:defRPr>
            </a:lvl1pPr>
          </a:lstStyle>
          <a:p>
            <a:r>
              <a:rPr lang="en-US" sz="2800" b="1">
                <a:solidFill>
                  <a:srgbClr val="5C8727"/>
                </a:solidFill>
                <a:latin typeface="Arial" charset="0"/>
                <a:ea typeface="Arial" charset="0"/>
                <a:cs typeface="Arial" charset="0"/>
              </a:rPr>
              <a:t>Slide Subject Header</a:t>
            </a:r>
            <a:endParaRPr lang="en-US" sz="2800" b="1" baseline="30000">
              <a:solidFill>
                <a:srgbClr val="5C8727"/>
              </a:solidFill>
              <a:latin typeface="Arial" charset="0"/>
              <a:ea typeface="Arial" charset="0"/>
              <a:cs typeface="Arial" charset="0"/>
            </a:endParaRPr>
          </a:p>
        </p:txBody>
      </p:sp>
      <p:sp>
        <p:nvSpPr>
          <p:cNvPr id="12" name="Slide Number Placeholder 2">
            <a:extLst>
              <a:ext uri="{FF2B5EF4-FFF2-40B4-BE49-F238E27FC236}">
                <a16:creationId xmlns:a16="http://schemas.microsoft.com/office/drawing/2014/main" id="{FB83B891-6B6C-1644-B913-A63EC39FF246}"/>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57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gn Off">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D7C40-D4E8-544D-A083-E732DF49CD8F}"/>
              </a:ext>
            </a:extLst>
          </p:cNvPr>
          <p:cNvPicPr>
            <a:picLocks noChangeAspect="1"/>
          </p:cNvPicPr>
          <p:nvPr userDrawn="1"/>
        </p:nvPicPr>
        <p:blipFill>
          <a:blip r:embed="rId2"/>
          <a:srcRect/>
          <a:stretch/>
        </p:blipFill>
        <p:spPr>
          <a:xfrm>
            <a:off x="4356378" y="3004820"/>
            <a:ext cx="3479243" cy="866140"/>
          </a:xfrm>
          <a:prstGeom prst="rect">
            <a:avLst/>
          </a:prstGeom>
        </p:spPr>
      </p:pic>
    </p:spTree>
    <p:extLst>
      <p:ext uri="{BB962C8B-B14F-4D97-AF65-F5344CB8AC3E}">
        <p14:creationId xmlns:p14="http://schemas.microsoft.com/office/powerpoint/2010/main" val="178960036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15" name="Picture 14" descr="A bowl of fruit and vegetable salad&#10;&#10;Description automatically generated">
            <a:extLst>
              <a:ext uri="{FF2B5EF4-FFF2-40B4-BE49-F238E27FC236}">
                <a16:creationId xmlns:a16="http://schemas.microsoft.com/office/drawing/2014/main" id="{46B78DCB-63D0-9746-9B28-6BECC0FDCF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551A07B-67E6-F749-8023-0828BABDC76B}"/>
              </a:ext>
            </a:extLst>
          </p:cNvPr>
          <p:cNvSpPr/>
          <p:nvPr userDrawn="1"/>
        </p:nvSpPr>
        <p:spPr>
          <a:xfrm>
            <a:off x="13629" y="0"/>
            <a:ext cx="12192000" cy="6857998"/>
          </a:xfrm>
          <a:prstGeom prst="rect">
            <a:avLst/>
          </a:prstGeom>
          <a:solidFill>
            <a:schemeClr val="tx1">
              <a:lumMod val="5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2F8A7CA7-95BD-AB49-ADB5-4B40DC521A3F}"/>
              </a:ext>
            </a:extLst>
          </p:cNvPr>
          <p:cNvSpPr>
            <a:spLocks noGrp="1"/>
          </p:cNvSpPr>
          <p:nvPr>
            <p:ph type="body" sz="quarter" idx="10" hasCustomPrompt="1"/>
          </p:nvPr>
        </p:nvSpPr>
        <p:spPr>
          <a:xfrm>
            <a:off x="1570453" y="1903766"/>
            <a:ext cx="9078353" cy="3602300"/>
          </a:xfrm>
        </p:spPr>
        <p:txBody>
          <a:bodyPr anchor="ctr">
            <a:normAutofit/>
          </a:bodyPr>
          <a:lstStyle>
            <a:lvl1pPr marL="12700" indent="0" algn="ctr">
              <a:lnSpc>
                <a:spcPct val="100000"/>
              </a:lnSpc>
              <a:buNone/>
              <a:tabLst/>
              <a:defRPr sz="4000" b="1" i="0">
                <a:solidFill>
                  <a:schemeClr val="bg1"/>
                </a:solidFill>
                <a:latin typeface="Arial Narrow" panose="020B0604020202020204" pitchFamily="34" charset="0"/>
                <a:cs typeface="Arial Narrow" panose="020B0604020202020204" pitchFamily="34" charset="0"/>
              </a:defRPr>
            </a:lvl1pPr>
            <a:lvl2pPr marL="12700" indent="0" algn="ctr">
              <a:buNone/>
              <a:tabLst/>
              <a:defRPr sz="6000" b="1" i="0">
                <a:solidFill>
                  <a:schemeClr val="bg1"/>
                </a:solidFill>
                <a:latin typeface="Arial Black" panose="020B0604020202020204" pitchFamily="34" charset="0"/>
                <a:cs typeface="Arial Black" panose="020B0604020202020204" pitchFamily="34" charset="0"/>
              </a:defRPr>
            </a:lvl2pPr>
            <a:lvl3pPr marL="12700" indent="0" algn="ctr">
              <a:buNone/>
              <a:tabLst/>
              <a:defRPr sz="5400" b="1" i="0">
                <a:solidFill>
                  <a:schemeClr val="bg1"/>
                </a:solidFill>
                <a:latin typeface="Arial Black" panose="020B0604020202020204" pitchFamily="34" charset="0"/>
                <a:cs typeface="Arial Black" panose="020B0604020202020204" pitchFamily="34" charset="0"/>
              </a:defRPr>
            </a:lvl3pPr>
            <a:lvl4pPr marL="12700" indent="0" algn="ctr">
              <a:buNone/>
              <a:tabLst/>
              <a:defRPr sz="4800" b="1" i="0">
                <a:solidFill>
                  <a:schemeClr val="bg1"/>
                </a:solidFill>
                <a:latin typeface="Arial Black" panose="020B0604020202020204" pitchFamily="34" charset="0"/>
                <a:cs typeface="Arial Black" panose="020B0604020202020204" pitchFamily="34" charset="0"/>
              </a:defRPr>
            </a:lvl4pPr>
            <a:lvl5pPr marL="12700" indent="0" algn="ctr">
              <a:buNone/>
              <a:tabLst/>
              <a:defRPr sz="4800" b="1" i="0">
                <a:solidFill>
                  <a:schemeClr val="bg1"/>
                </a:solidFill>
                <a:latin typeface="Arial Black" panose="020B0604020202020204" pitchFamily="34" charset="0"/>
                <a:cs typeface="Arial Black" panose="020B0604020202020204" pitchFamily="34" charset="0"/>
              </a:defRPr>
            </a:lvl5pPr>
          </a:lstStyle>
          <a:p>
            <a:pPr lvl="0"/>
            <a:r>
              <a:rPr lang="en-US"/>
              <a:t>Impact Statement</a:t>
            </a:r>
          </a:p>
        </p:txBody>
      </p:sp>
      <p:sp>
        <p:nvSpPr>
          <p:cNvPr id="7" name="Text Placeholder 7">
            <a:extLst>
              <a:ext uri="{FF2B5EF4-FFF2-40B4-BE49-F238E27FC236}">
                <a16:creationId xmlns:a16="http://schemas.microsoft.com/office/drawing/2014/main" id="{994BFD97-502D-7A41-972C-14244AB35646}"/>
              </a:ext>
            </a:extLst>
          </p:cNvPr>
          <p:cNvSpPr>
            <a:spLocks noGrp="1"/>
          </p:cNvSpPr>
          <p:nvPr>
            <p:ph type="body" sz="quarter" idx="17" hasCustomPrompt="1"/>
          </p:nvPr>
        </p:nvSpPr>
        <p:spPr>
          <a:xfrm>
            <a:off x="11307937" y="6215063"/>
            <a:ext cx="460375" cy="405621"/>
          </a:xfrm>
        </p:spPr>
        <p:txBody>
          <a:bodyPr anchor="ctr">
            <a:normAutofit/>
          </a:bodyPr>
          <a:lstStyle>
            <a:lvl1pPr marL="0" indent="0" algn="ctr">
              <a:buNone/>
              <a:defRPr sz="1050" b="0" i="0">
                <a:solidFill>
                  <a:schemeClr val="bg1"/>
                </a:solidFill>
                <a:latin typeface="Arial Narrow" panose="020B0604020202020204" pitchFamily="34" charset="0"/>
                <a:cs typeface="Arial Narrow" panose="020B0604020202020204" pitchFamily="34" charset="0"/>
              </a:defRPr>
            </a:lvl1pPr>
          </a:lstStyle>
          <a:p>
            <a:pPr lvl="0"/>
            <a:fld id="{A5638778-3BB1-9B4F-AB95-32827C8BDDD1}" type="slidenum">
              <a:rPr lang="en-US" smtClean="0"/>
              <a:t>‹#›</a:t>
            </a:fld>
            <a:endParaRPr lang="en-US"/>
          </a:p>
        </p:txBody>
      </p:sp>
      <p:sp>
        <p:nvSpPr>
          <p:cNvPr id="2" name="Rectangle 1">
            <a:extLst>
              <a:ext uri="{FF2B5EF4-FFF2-40B4-BE49-F238E27FC236}">
                <a16:creationId xmlns:a16="http://schemas.microsoft.com/office/drawing/2014/main" id="{8D874220-18EC-0A42-8048-44590D5971E5}"/>
              </a:ext>
            </a:extLst>
          </p:cNvPr>
          <p:cNvSpPr/>
          <p:nvPr userDrawn="1"/>
        </p:nvSpPr>
        <p:spPr>
          <a:xfrm>
            <a:off x="1226790" y="1387565"/>
            <a:ext cx="9765680" cy="4572000"/>
          </a:xfrm>
          <a:prstGeom prst="rect">
            <a:avLst/>
          </a:prstGeom>
          <a:noFill/>
          <a:ln w="63500">
            <a:solidFill>
              <a:srgbClr val="F8A6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35DE3D4-7B13-374B-9931-70559F7A9C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3981" y="495257"/>
            <a:ext cx="684332" cy="636810"/>
          </a:xfrm>
          <a:prstGeom prst="rect">
            <a:avLst/>
          </a:prstGeom>
        </p:spPr>
      </p:pic>
    </p:spTree>
    <p:extLst>
      <p:ext uri="{BB962C8B-B14F-4D97-AF65-F5344CB8AC3E}">
        <p14:creationId xmlns:p14="http://schemas.microsoft.com/office/powerpoint/2010/main" val="279260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riving Traffic 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95DAB0-4AC5-544C-91CC-276B755E70A9}"/>
              </a:ext>
            </a:extLst>
          </p:cNvPr>
          <p:cNvSpPr/>
          <p:nvPr userDrawn="1"/>
        </p:nvSpPr>
        <p:spPr>
          <a:xfrm>
            <a:off x="2" y="612099"/>
            <a:ext cx="10613983" cy="4943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68A8A4-64B6-8A47-B49C-81CC92F190FF}"/>
              </a:ext>
            </a:extLst>
          </p:cNvPr>
          <p:cNvSpPr>
            <a:spLocks noGrp="1"/>
          </p:cNvSpPr>
          <p:nvPr>
            <p:ph type="title" hasCustomPrompt="1"/>
          </p:nvPr>
        </p:nvSpPr>
        <p:spPr>
          <a:xfrm>
            <a:off x="642938" y="280203"/>
            <a:ext cx="5526088" cy="331896"/>
          </a:xfrm>
        </p:spPr>
        <p:txBody>
          <a:bodyPr anchor="t">
            <a:normAutofit/>
          </a:bodyPr>
          <a:lstStyle>
            <a:lvl1pPr algn="l">
              <a:defRPr sz="1000" b="1" i="0">
                <a:solidFill>
                  <a:schemeClr val="tx1"/>
                </a:solidFill>
                <a:latin typeface="Arial Narrow" panose="020B0604020202020204" pitchFamily="34" charset="0"/>
                <a:cs typeface="Arial Narrow" panose="020B0604020202020204" pitchFamily="34" charset="0"/>
              </a:defRPr>
            </a:lvl1pPr>
          </a:lstStyle>
          <a:p>
            <a:r>
              <a:rPr lang="en-US"/>
              <a:t>&lt;&lt;SECTION TITLE&gt;&gt;</a:t>
            </a:r>
          </a:p>
        </p:txBody>
      </p:sp>
      <p:sp>
        <p:nvSpPr>
          <p:cNvPr id="5" name="Text Placeholder 4">
            <a:extLst>
              <a:ext uri="{FF2B5EF4-FFF2-40B4-BE49-F238E27FC236}">
                <a16:creationId xmlns:a16="http://schemas.microsoft.com/office/drawing/2014/main" id="{483AFC1D-FAD3-3F4C-87A3-82261AD1AA63}"/>
              </a:ext>
            </a:extLst>
          </p:cNvPr>
          <p:cNvSpPr>
            <a:spLocks noGrp="1"/>
          </p:cNvSpPr>
          <p:nvPr>
            <p:ph type="body" sz="quarter" idx="14" hasCustomPrompt="1"/>
          </p:nvPr>
        </p:nvSpPr>
        <p:spPr>
          <a:xfrm>
            <a:off x="642938" y="613753"/>
            <a:ext cx="9971047" cy="491067"/>
          </a:xfrm>
        </p:spPr>
        <p:txBody>
          <a:bodyPr anchor="b">
            <a:normAutofit/>
          </a:bodyPr>
          <a:lstStyle>
            <a:lvl1pPr marL="0" indent="0">
              <a:buNone/>
              <a:defRPr sz="2400" b="1" i="0">
                <a:solidFill>
                  <a:schemeClr val="bg1"/>
                </a:solidFill>
                <a:latin typeface="Arial Narrow" panose="020B0604020202020204" pitchFamily="34" charset="0"/>
                <a:cs typeface="Arial Narrow" panose="020B0604020202020204" pitchFamily="34" charset="0"/>
              </a:defRPr>
            </a:lvl1pPr>
            <a:lvl2pPr marL="457200" indent="0">
              <a:buNone/>
              <a:defRPr/>
            </a:lvl2pPr>
          </a:lstStyle>
          <a:p>
            <a:pPr lvl="0"/>
            <a:r>
              <a:rPr lang="en-US"/>
              <a:t>&lt;&lt;Header&gt;&gt;</a:t>
            </a:r>
          </a:p>
        </p:txBody>
      </p:sp>
      <p:sp>
        <p:nvSpPr>
          <p:cNvPr id="10" name="Picture Placeholder 9">
            <a:extLst>
              <a:ext uri="{FF2B5EF4-FFF2-40B4-BE49-F238E27FC236}">
                <a16:creationId xmlns:a16="http://schemas.microsoft.com/office/drawing/2014/main" id="{70806484-9D02-D040-961A-9C4DAE5A9436}"/>
              </a:ext>
            </a:extLst>
          </p:cNvPr>
          <p:cNvSpPr>
            <a:spLocks noGrp="1"/>
          </p:cNvSpPr>
          <p:nvPr>
            <p:ph type="pic" sz="quarter" idx="15" hasCustomPrompt="1"/>
          </p:nvPr>
        </p:nvSpPr>
        <p:spPr>
          <a:xfrm>
            <a:off x="6350000" y="0"/>
            <a:ext cx="4456757" cy="6858000"/>
          </a:xfrm>
        </p:spPr>
        <p:txBody>
          <a:bodyPr anchor="ctr"/>
          <a:lstStyle>
            <a:lvl1pPr marL="0" indent="0" algn="ctr">
              <a:buNone/>
              <a:defRPr b="1" i="0">
                <a:latin typeface="Arial Narrow" panose="020B0604020202020204" pitchFamily="34" charset="0"/>
                <a:cs typeface="Arial Narrow" panose="020B0604020202020204" pitchFamily="34" charset="0"/>
              </a:defRPr>
            </a:lvl1pPr>
          </a:lstStyle>
          <a:p>
            <a:r>
              <a:rPr lang="en-US"/>
              <a:t>Picture</a:t>
            </a:r>
          </a:p>
        </p:txBody>
      </p:sp>
      <p:pic>
        <p:nvPicPr>
          <p:cNvPr id="14" name="Picture 13" descr="USF-PRI-C_RGB.eps">
            <a:extLst>
              <a:ext uri="{FF2B5EF4-FFF2-40B4-BE49-F238E27FC236}">
                <a16:creationId xmlns:a16="http://schemas.microsoft.com/office/drawing/2014/main" id="{9F6A5ECE-F9CE-7149-803A-79DB559EA6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091"/>
          <a:stretch/>
        </p:blipFill>
        <p:spPr>
          <a:xfrm>
            <a:off x="11083980" y="495256"/>
            <a:ext cx="684332" cy="633634"/>
          </a:xfrm>
          <a:prstGeom prst="rect">
            <a:avLst/>
          </a:prstGeom>
        </p:spPr>
      </p:pic>
      <p:sp>
        <p:nvSpPr>
          <p:cNvPr id="6" name="Text Placeholder 5">
            <a:extLst>
              <a:ext uri="{FF2B5EF4-FFF2-40B4-BE49-F238E27FC236}">
                <a16:creationId xmlns:a16="http://schemas.microsoft.com/office/drawing/2014/main" id="{8EF55D25-9940-F24B-B1BB-FC55924D20E7}"/>
              </a:ext>
            </a:extLst>
          </p:cNvPr>
          <p:cNvSpPr>
            <a:spLocks noGrp="1"/>
          </p:cNvSpPr>
          <p:nvPr>
            <p:ph type="body" sz="quarter" idx="16"/>
          </p:nvPr>
        </p:nvSpPr>
        <p:spPr>
          <a:xfrm>
            <a:off x="642938" y="1356527"/>
            <a:ext cx="5526087" cy="4681809"/>
          </a:xfrm>
        </p:spPr>
        <p:txBody>
          <a:bodyPr>
            <a:noAutofit/>
          </a:bodyPr>
          <a:lstStyle>
            <a:lvl1pPr marL="0" indent="0">
              <a:spcAft>
                <a:spcPts val="600"/>
              </a:spcAft>
              <a:buNone/>
              <a:defRPr sz="2400" b="1" i="0">
                <a:solidFill>
                  <a:srgbClr val="EF4125"/>
                </a:solidFill>
                <a:latin typeface="Arial Narrow" panose="020B0604020202020204" pitchFamily="34" charset="0"/>
                <a:cs typeface="Arial Narrow" panose="020B0604020202020204" pitchFamily="34" charset="0"/>
              </a:defRPr>
            </a:lvl1pPr>
            <a:lvl2pPr marL="9525" indent="0">
              <a:spcAft>
                <a:spcPts val="600"/>
              </a:spcAft>
              <a:buNone/>
              <a:tabLst/>
              <a:defRPr sz="1600" b="0" i="0">
                <a:latin typeface="Arial Narrow" panose="020B0604020202020204" pitchFamily="34" charset="0"/>
                <a:cs typeface="Arial Narrow" panose="020B0604020202020204" pitchFamily="34" charset="0"/>
              </a:defRPr>
            </a:lvl2pPr>
            <a:lvl3pPr marL="349250" indent="-169863">
              <a:spcAft>
                <a:spcPts val="600"/>
              </a:spcAft>
              <a:buClr>
                <a:schemeClr val="accent1"/>
              </a:buClr>
              <a:buFont typeface="Wingdings" pitchFamily="2" charset="2"/>
              <a:buChar char="§"/>
              <a:tabLst>
                <a:tab pos="339725" algn="l"/>
              </a:tabLst>
              <a:defRPr sz="1400" b="0" i="0">
                <a:latin typeface="Arial Narrow" panose="020B0604020202020204" pitchFamily="34" charset="0"/>
                <a:cs typeface="Arial Narrow" panose="020B0604020202020204" pitchFamily="34" charset="0"/>
              </a:defRPr>
            </a:lvl3pPr>
            <a:lvl4pPr marL="628650" indent="-169863">
              <a:buFont typeface="Arial" panose="020B0604020202020204" pitchFamily="34" charset="0"/>
              <a:buChar char="•"/>
              <a:tabLst>
                <a:tab pos="569913" algn="l"/>
              </a:tabLst>
              <a:defRPr sz="1200" b="0" i="0">
                <a:latin typeface="Arial Narrow" panose="020B0604020202020204" pitchFamily="34" charset="0"/>
                <a:cs typeface="Arial Narrow" panose="020B0604020202020204" pitchFamily="34" charset="0"/>
              </a:defRPr>
            </a:lvl4pPr>
            <a:lvl5pPr marL="919163" indent="-179388">
              <a:buFont typeface="Courier New" panose="02070309020205020404" pitchFamily="49" charset="0"/>
              <a:buChar char="o"/>
              <a:tabLst/>
              <a:defRPr sz="1200" b="0"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729788B6-72DD-CA43-A193-2EC3A5F745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688" y="6228324"/>
            <a:ext cx="2824101" cy="382929"/>
          </a:xfrm>
          <a:prstGeom prst="rect">
            <a:avLst/>
          </a:prstGeom>
        </p:spPr>
      </p:pic>
      <p:sp>
        <p:nvSpPr>
          <p:cNvPr id="11" name="Text Placeholder 5">
            <a:extLst>
              <a:ext uri="{FF2B5EF4-FFF2-40B4-BE49-F238E27FC236}">
                <a16:creationId xmlns:a16="http://schemas.microsoft.com/office/drawing/2014/main" id="{42838EAC-D1B3-F840-9CB6-1ADE608C1877}"/>
              </a:ext>
            </a:extLst>
          </p:cNvPr>
          <p:cNvSpPr>
            <a:spLocks noGrp="1"/>
          </p:cNvSpPr>
          <p:nvPr>
            <p:ph type="body" sz="quarter" idx="17" hasCustomPrompt="1"/>
          </p:nvPr>
        </p:nvSpPr>
        <p:spPr>
          <a:xfrm>
            <a:off x="11307937" y="6215063"/>
            <a:ext cx="460375" cy="405621"/>
          </a:xfrm>
        </p:spPr>
        <p:txBody>
          <a:bodyPr anchor="ctr">
            <a:normAutofit/>
          </a:bodyPr>
          <a:lstStyle>
            <a:lvl1pPr marL="0" indent="0" algn="ctr">
              <a:buNone/>
              <a:defRPr sz="1200" b="0" i="0">
                <a:latin typeface="Arial Narrow" panose="020B0604020202020204" pitchFamily="34" charset="0"/>
                <a:cs typeface="Arial Narrow" panose="020B0604020202020204" pitchFamily="34" charset="0"/>
              </a:defRPr>
            </a:lvl1pPr>
          </a:lstStyle>
          <a:p>
            <a:fld id="{3C9189BD-6747-3C4B-80F6-094F7A9527A5}" type="slidenum">
              <a:rPr lang="en-US" smtClean="0"/>
              <a:t>3</a:t>
            </a:fld>
            <a:endParaRPr lang="en-US"/>
          </a:p>
        </p:txBody>
      </p:sp>
    </p:spTree>
    <p:extLst>
      <p:ext uri="{BB962C8B-B14F-4D97-AF65-F5344CB8AC3E}">
        <p14:creationId xmlns:p14="http://schemas.microsoft.com/office/powerpoint/2010/main" val="1180532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Driving Traffic 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95DAB0-4AC5-544C-91CC-276B755E70A9}"/>
              </a:ext>
            </a:extLst>
          </p:cNvPr>
          <p:cNvSpPr/>
          <p:nvPr userDrawn="1"/>
        </p:nvSpPr>
        <p:spPr>
          <a:xfrm>
            <a:off x="2" y="612099"/>
            <a:ext cx="10822164" cy="4943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68A8A4-64B6-8A47-B49C-81CC92F190FF}"/>
              </a:ext>
            </a:extLst>
          </p:cNvPr>
          <p:cNvSpPr>
            <a:spLocks noGrp="1"/>
          </p:cNvSpPr>
          <p:nvPr>
            <p:ph type="title" hasCustomPrompt="1"/>
          </p:nvPr>
        </p:nvSpPr>
        <p:spPr>
          <a:xfrm>
            <a:off x="642938" y="280203"/>
            <a:ext cx="8462962" cy="331896"/>
          </a:xfrm>
        </p:spPr>
        <p:txBody>
          <a:bodyPr anchor="t">
            <a:normAutofit/>
          </a:bodyPr>
          <a:lstStyle>
            <a:lvl1pPr algn="l">
              <a:defRPr sz="1000" b="1" i="0">
                <a:solidFill>
                  <a:schemeClr val="tx1"/>
                </a:solidFill>
                <a:latin typeface="Arial Narrow" panose="020B0604020202020204" pitchFamily="34" charset="0"/>
                <a:cs typeface="Arial Narrow" panose="020B0604020202020204" pitchFamily="34" charset="0"/>
              </a:defRPr>
            </a:lvl1pPr>
          </a:lstStyle>
          <a:p>
            <a:r>
              <a:rPr lang="en-US"/>
              <a:t>&lt;&lt;SECTION TITLE&gt;&gt;</a:t>
            </a:r>
          </a:p>
        </p:txBody>
      </p:sp>
      <p:sp>
        <p:nvSpPr>
          <p:cNvPr id="5" name="Text Placeholder 4">
            <a:extLst>
              <a:ext uri="{FF2B5EF4-FFF2-40B4-BE49-F238E27FC236}">
                <a16:creationId xmlns:a16="http://schemas.microsoft.com/office/drawing/2014/main" id="{483AFC1D-FAD3-3F4C-87A3-82261AD1AA63}"/>
              </a:ext>
            </a:extLst>
          </p:cNvPr>
          <p:cNvSpPr>
            <a:spLocks noGrp="1"/>
          </p:cNvSpPr>
          <p:nvPr>
            <p:ph type="body" sz="quarter" idx="14" hasCustomPrompt="1"/>
          </p:nvPr>
        </p:nvSpPr>
        <p:spPr>
          <a:xfrm>
            <a:off x="642938" y="613753"/>
            <a:ext cx="9971047" cy="491067"/>
          </a:xfrm>
        </p:spPr>
        <p:txBody>
          <a:bodyPr anchor="b">
            <a:normAutofit/>
          </a:bodyPr>
          <a:lstStyle>
            <a:lvl1pPr marL="0" indent="0">
              <a:buNone/>
              <a:defRPr sz="2400" b="1" i="0">
                <a:solidFill>
                  <a:schemeClr val="bg1"/>
                </a:solidFill>
                <a:latin typeface="Arial Narrow" panose="020B0604020202020204" pitchFamily="34" charset="0"/>
                <a:cs typeface="Arial Narrow" panose="020B0604020202020204" pitchFamily="34" charset="0"/>
              </a:defRPr>
            </a:lvl1pPr>
            <a:lvl2pPr marL="457200" indent="0">
              <a:buNone/>
              <a:defRPr/>
            </a:lvl2pPr>
          </a:lstStyle>
          <a:p>
            <a:pPr lvl="0"/>
            <a:r>
              <a:rPr lang="en-US"/>
              <a:t>&lt;&lt;Header&gt;&gt;</a:t>
            </a:r>
          </a:p>
        </p:txBody>
      </p:sp>
      <p:pic>
        <p:nvPicPr>
          <p:cNvPr id="14" name="Picture 13" descr="USF-PRI-C_RGB.eps">
            <a:extLst>
              <a:ext uri="{FF2B5EF4-FFF2-40B4-BE49-F238E27FC236}">
                <a16:creationId xmlns:a16="http://schemas.microsoft.com/office/drawing/2014/main" id="{9F6A5ECE-F9CE-7149-803A-79DB559EA6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091"/>
          <a:stretch/>
        </p:blipFill>
        <p:spPr>
          <a:xfrm>
            <a:off x="11083980" y="495256"/>
            <a:ext cx="684332" cy="633634"/>
          </a:xfrm>
          <a:prstGeom prst="rect">
            <a:avLst/>
          </a:prstGeom>
        </p:spPr>
      </p:pic>
      <p:sp>
        <p:nvSpPr>
          <p:cNvPr id="6" name="Text Placeholder 5">
            <a:extLst>
              <a:ext uri="{FF2B5EF4-FFF2-40B4-BE49-F238E27FC236}">
                <a16:creationId xmlns:a16="http://schemas.microsoft.com/office/drawing/2014/main" id="{8EF55D25-9940-F24B-B1BB-FC55924D20E7}"/>
              </a:ext>
            </a:extLst>
          </p:cNvPr>
          <p:cNvSpPr>
            <a:spLocks noGrp="1"/>
          </p:cNvSpPr>
          <p:nvPr>
            <p:ph type="body" sz="quarter" idx="16"/>
          </p:nvPr>
        </p:nvSpPr>
        <p:spPr>
          <a:xfrm>
            <a:off x="642938" y="1356527"/>
            <a:ext cx="7116762" cy="4681809"/>
          </a:xfrm>
        </p:spPr>
        <p:txBody>
          <a:bodyPr>
            <a:noAutofit/>
          </a:bodyPr>
          <a:lstStyle>
            <a:lvl1pPr marL="0" indent="0">
              <a:spcAft>
                <a:spcPts val="600"/>
              </a:spcAft>
              <a:buNone/>
              <a:defRPr sz="2400" b="1" i="0">
                <a:solidFill>
                  <a:srgbClr val="EF4125"/>
                </a:solidFill>
                <a:latin typeface="Arial Narrow" panose="020B0604020202020204" pitchFamily="34" charset="0"/>
                <a:cs typeface="Arial Narrow" panose="020B0604020202020204" pitchFamily="34" charset="0"/>
              </a:defRPr>
            </a:lvl1pPr>
            <a:lvl2pPr marL="9525" indent="0">
              <a:spcAft>
                <a:spcPts val="600"/>
              </a:spcAft>
              <a:buNone/>
              <a:tabLst/>
              <a:defRPr sz="1600" b="0" i="0">
                <a:latin typeface="Arial Narrow" panose="020B0604020202020204" pitchFamily="34" charset="0"/>
                <a:cs typeface="Arial Narrow" panose="020B0604020202020204" pitchFamily="34" charset="0"/>
              </a:defRPr>
            </a:lvl2pPr>
            <a:lvl3pPr marL="349250" indent="-169863">
              <a:spcAft>
                <a:spcPts val="600"/>
              </a:spcAft>
              <a:buClr>
                <a:schemeClr val="accent1"/>
              </a:buClr>
              <a:buFont typeface="Wingdings" pitchFamily="2" charset="2"/>
              <a:buChar char="§"/>
              <a:tabLst>
                <a:tab pos="339725" algn="l"/>
              </a:tabLst>
              <a:defRPr sz="1400" b="0" i="0">
                <a:latin typeface="Arial Narrow" panose="020B0604020202020204" pitchFamily="34" charset="0"/>
                <a:cs typeface="Arial Narrow" panose="020B0604020202020204" pitchFamily="34" charset="0"/>
              </a:defRPr>
            </a:lvl3pPr>
            <a:lvl4pPr marL="628650" indent="-169863">
              <a:buFont typeface="Arial" panose="020B0604020202020204" pitchFamily="34" charset="0"/>
              <a:buChar char="•"/>
              <a:tabLst>
                <a:tab pos="569913" algn="l"/>
              </a:tabLst>
              <a:defRPr sz="1200" b="0" i="0">
                <a:latin typeface="Arial Narrow" panose="020B0604020202020204" pitchFamily="34" charset="0"/>
                <a:cs typeface="Arial Narrow" panose="020B0604020202020204" pitchFamily="34" charset="0"/>
              </a:defRPr>
            </a:lvl4pPr>
            <a:lvl5pPr marL="919163" indent="-179388">
              <a:buFont typeface="Courier New" panose="02070309020205020404" pitchFamily="49" charset="0"/>
              <a:buChar char="o"/>
              <a:tabLst/>
              <a:defRPr sz="1200" b="0"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729788B6-72DD-CA43-A193-2EC3A5F745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688" y="6228324"/>
            <a:ext cx="2824101" cy="382929"/>
          </a:xfrm>
          <a:prstGeom prst="rect">
            <a:avLst/>
          </a:prstGeom>
        </p:spPr>
      </p:pic>
      <p:sp>
        <p:nvSpPr>
          <p:cNvPr id="9" name="Text Placeholder 5">
            <a:extLst>
              <a:ext uri="{FF2B5EF4-FFF2-40B4-BE49-F238E27FC236}">
                <a16:creationId xmlns:a16="http://schemas.microsoft.com/office/drawing/2014/main" id="{6B874077-E8A5-6D48-9E14-393333222356}"/>
              </a:ext>
            </a:extLst>
          </p:cNvPr>
          <p:cNvSpPr>
            <a:spLocks noGrp="1"/>
          </p:cNvSpPr>
          <p:nvPr>
            <p:ph type="body" sz="quarter" idx="17" hasCustomPrompt="1"/>
          </p:nvPr>
        </p:nvSpPr>
        <p:spPr>
          <a:xfrm>
            <a:off x="11307937" y="6215063"/>
            <a:ext cx="460375" cy="405621"/>
          </a:xfrm>
        </p:spPr>
        <p:txBody>
          <a:bodyPr anchor="ctr">
            <a:normAutofit/>
          </a:bodyPr>
          <a:lstStyle>
            <a:lvl1pPr marL="0" indent="0" algn="ctr">
              <a:buNone/>
              <a:defRPr sz="1100" b="0" i="0">
                <a:latin typeface="Arial Narrow" panose="020B0604020202020204" pitchFamily="34" charset="0"/>
                <a:cs typeface="Arial Narrow" panose="020B0604020202020204" pitchFamily="34" charset="0"/>
              </a:defRPr>
            </a:lvl1pPr>
          </a:lstStyle>
          <a:p>
            <a:fld id="{3C9189BD-6747-3C4B-80F6-094F7A9527A5}" type="slidenum">
              <a:rPr lang="en-US" smtClean="0"/>
              <a:t>3</a:t>
            </a:fld>
            <a:endParaRPr lang="en-US"/>
          </a:p>
        </p:txBody>
      </p:sp>
      <p:sp>
        <p:nvSpPr>
          <p:cNvPr id="7" name="TextBox 6">
            <a:extLst>
              <a:ext uri="{FF2B5EF4-FFF2-40B4-BE49-F238E27FC236}">
                <a16:creationId xmlns:a16="http://schemas.microsoft.com/office/drawing/2014/main" id="{F0E29A1C-50E4-F84B-9A9D-B55544888ECA}"/>
              </a:ext>
            </a:extLst>
          </p:cNvPr>
          <p:cNvSpPr txBox="1"/>
          <p:nvPr userDrawn="1"/>
        </p:nvSpPr>
        <p:spPr>
          <a:xfrm>
            <a:off x="9558075" y="6334254"/>
            <a:ext cx="3051810" cy="276999"/>
          </a:xfrm>
          <a:prstGeom prst="rect">
            <a:avLst/>
          </a:prstGeom>
          <a:noFill/>
        </p:spPr>
        <p:txBody>
          <a:bodyPr wrap="square" rtlCol="0">
            <a:spAutoFit/>
          </a:bodyPr>
          <a:lstStyle/>
          <a:p>
            <a:r>
              <a:rPr lang="en-US" sz="1200">
                <a:latin typeface="+mn-lt"/>
                <a:cs typeface="Calibri" panose="020F0502020204030204" pitchFamily="34" charset="0"/>
              </a:rPr>
              <a:t>April 2, 2020 11:00AM</a:t>
            </a:r>
          </a:p>
        </p:txBody>
      </p:sp>
    </p:spTree>
    <p:extLst>
      <p:ext uri="{BB962C8B-B14F-4D97-AF65-F5344CB8AC3E}">
        <p14:creationId xmlns:p14="http://schemas.microsoft.com/office/powerpoint/2010/main" val="302395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7" name="Picture 6" descr="A person cooking in a kitchen preparing food&#10;&#10;Description automatically generated">
            <a:extLst>
              <a:ext uri="{FF2B5EF4-FFF2-40B4-BE49-F238E27FC236}">
                <a16:creationId xmlns:a16="http://schemas.microsoft.com/office/drawing/2014/main" id="{08F4A8AB-E05B-A642-AD37-ECEF1755BF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551A07B-67E6-F749-8023-0828BABDC76B}"/>
              </a:ext>
            </a:extLst>
          </p:cNvPr>
          <p:cNvSpPr/>
          <p:nvPr userDrawn="1"/>
        </p:nvSpPr>
        <p:spPr>
          <a:xfrm>
            <a:off x="0" y="1"/>
            <a:ext cx="12192000" cy="6857998"/>
          </a:xfrm>
          <a:prstGeom prst="rect">
            <a:avLst/>
          </a:prstGeom>
          <a:solidFill>
            <a:schemeClr val="tx1">
              <a:lumMod val="5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C7673FF-8810-4648-92E7-174729423B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47198" y="403156"/>
            <a:ext cx="977452" cy="909574"/>
          </a:xfrm>
          <a:prstGeom prst="rect">
            <a:avLst/>
          </a:prstGeom>
        </p:spPr>
      </p:pic>
      <p:sp>
        <p:nvSpPr>
          <p:cNvPr id="21" name="Text Placeholder 2">
            <a:extLst>
              <a:ext uri="{FF2B5EF4-FFF2-40B4-BE49-F238E27FC236}">
                <a16:creationId xmlns:a16="http://schemas.microsoft.com/office/drawing/2014/main" id="{2F8A7CA7-95BD-AB49-ADB5-4B40DC521A3F}"/>
              </a:ext>
            </a:extLst>
          </p:cNvPr>
          <p:cNvSpPr>
            <a:spLocks noGrp="1"/>
          </p:cNvSpPr>
          <p:nvPr>
            <p:ph type="body" sz="quarter" idx="10" hasCustomPrompt="1"/>
          </p:nvPr>
        </p:nvSpPr>
        <p:spPr>
          <a:xfrm>
            <a:off x="1250464" y="1483746"/>
            <a:ext cx="9714746" cy="3602300"/>
          </a:xfrm>
        </p:spPr>
        <p:txBody>
          <a:bodyPr anchor="t">
            <a:normAutofit/>
          </a:bodyPr>
          <a:lstStyle>
            <a:lvl1pPr marL="12700" indent="0" algn="l">
              <a:buNone/>
              <a:tabLst/>
              <a:defRPr sz="6600" b="1" i="0">
                <a:solidFill>
                  <a:schemeClr val="bg1"/>
                </a:solidFill>
                <a:latin typeface="Arial Black" panose="020B0604020202020204" pitchFamily="34" charset="0"/>
                <a:cs typeface="Arial Black" panose="020B0604020202020204" pitchFamily="34" charset="0"/>
              </a:defRPr>
            </a:lvl1pPr>
            <a:lvl2pPr marL="12700" indent="0" algn="ctr">
              <a:buNone/>
              <a:tabLst/>
              <a:defRPr sz="6000" b="1" i="0">
                <a:solidFill>
                  <a:schemeClr val="bg1"/>
                </a:solidFill>
                <a:latin typeface="Arial Black" panose="020B0604020202020204" pitchFamily="34" charset="0"/>
                <a:cs typeface="Arial Black" panose="020B0604020202020204" pitchFamily="34" charset="0"/>
              </a:defRPr>
            </a:lvl2pPr>
            <a:lvl3pPr marL="12700" indent="0" algn="ctr">
              <a:buNone/>
              <a:tabLst/>
              <a:defRPr sz="5400" b="1" i="0">
                <a:solidFill>
                  <a:schemeClr val="bg1"/>
                </a:solidFill>
                <a:latin typeface="Arial Black" panose="020B0604020202020204" pitchFamily="34" charset="0"/>
                <a:cs typeface="Arial Black" panose="020B0604020202020204" pitchFamily="34" charset="0"/>
              </a:defRPr>
            </a:lvl3pPr>
            <a:lvl4pPr marL="12700" indent="0" algn="ctr">
              <a:buNone/>
              <a:tabLst/>
              <a:defRPr sz="4800" b="1" i="0">
                <a:solidFill>
                  <a:schemeClr val="bg1"/>
                </a:solidFill>
                <a:latin typeface="Arial Black" panose="020B0604020202020204" pitchFamily="34" charset="0"/>
                <a:cs typeface="Arial Black" panose="020B0604020202020204" pitchFamily="34" charset="0"/>
              </a:defRPr>
            </a:lvl4pPr>
            <a:lvl5pPr marL="12700" indent="0" algn="ctr">
              <a:buNone/>
              <a:tabLst/>
              <a:defRPr sz="4800" b="1" i="0">
                <a:solidFill>
                  <a:schemeClr val="bg1"/>
                </a:solidFill>
                <a:latin typeface="Arial Black" panose="020B0604020202020204" pitchFamily="34" charset="0"/>
                <a:cs typeface="Arial Black" panose="020B0604020202020204" pitchFamily="34" charset="0"/>
              </a:defRPr>
            </a:lvl5pPr>
          </a:lstStyle>
          <a:p>
            <a:pPr lvl="0"/>
            <a:r>
              <a:rPr lang="en-US"/>
              <a:t>Section Slide</a:t>
            </a:r>
          </a:p>
        </p:txBody>
      </p:sp>
      <p:cxnSp>
        <p:nvCxnSpPr>
          <p:cNvPr id="22" name="Straight Connector 21">
            <a:extLst>
              <a:ext uri="{FF2B5EF4-FFF2-40B4-BE49-F238E27FC236}">
                <a16:creationId xmlns:a16="http://schemas.microsoft.com/office/drawing/2014/main" id="{9B05C27D-64E9-474E-B8B2-B38FDA7A9526}"/>
              </a:ext>
            </a:extLst>
          </p:cNvPr>
          <p:cNvCxnSpPr>
            <a:cxnSpLocks/>
          </p:cNvCxnSpPr>
          <p:nvPr userDrawn="1"/>
        </p:nvCxnSpPr>
        <p:spPr>
          <a:xfrm>
            <a:off x="1250464" y="1134148"/>
            <a:ext cx="2506774" cy="0"/>
          </a:xfrm>
          <a:prstGeom prst="line">
            <a:avLst/>
          </a:prstGeom>
          <a:ln w="63500">
            <a:solidFill>
              <a:srgbClr val="EF41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967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Driving Traffic 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95DAB0-4AC5-544C-91CC-276B755E70A9}"/>
              </a:ext>
            </a:extLst>
          </p:cNvPr>
          <p:cNvSpPr/>
          <p:nvPr userDrawn="1"/>
        </p:nvSpPr>
        <p:spPr>
          <a:xfrm>
            <a:off x="2" y="612099"/>
            <a:ext cx="10822164" cy="4943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68A8A4-64B6-8A47-B49C-81CC92F190FF}"/>
              </a:ext>
            </a:extLst>
          </p:cNvPr>
          <p:cNvSpPr>
            <a:spLocks noGrp="1"/>
          </p:cNvSpPr>
          <p:nvPr>
            <p:ph type="title" hasCustomPrompt="1"/>
          </p:nvPr>
        </p:nvSpPr>
        <p:spPr>
          <a:xfrm>
            <a:off x="642938" y="280203"/>
            <a:ext cx="8462962" cy="331896"/>
          </a:xfrm>
        </p:spPr>
        <p:txBody>
          <a:bodyPr anchor="t">
            <a:normAutofit/>
          </a:bodyPr>
          <a:lstStyle>
            <a:lvl1pPr algn="l">
              <a:defRPr sz="1000" b="1" i="0">
                <a:solidFill>
                  <a:schemeClr val="tx1"/>
                </a:solidFill>
                <a:latin typeface="Arial Narrow" panose="020B0604020202020204" pitchFamily="34" charset="0"/>
                <a:cs typeface="Arial Narrow" panose="020B0604020202020204" pitchFamily="34" charset="0"/>
              </a:defRPr>
            </a:lvl1pPr>
          </a:lstStyle>
          <a:p>
            <a:r>
              <a:rPr lang="en-US"/>
              <a:t>&lt;&lt;SECTION TITLE&gt;&gt;</a:t>
            </a:r>
          </a:p>
        </p:txBody>
      </p:sp>
      <p:sp>
        <p:nvSpPr>
          <p:cNvPr id="5" name="Text Placeholder 4">
            <a:extLst>
              <a:ext uri="{FF2B5EF4-FFF2-40B4-BE49-F238E27FC236}">
                <a16:creationId xmlns:a16="http://schemas.microsoft.com/office/drawing/2014/main" id="{483AFC1D-FAD3-3F4C-87A3-82261AD1AA63}"/>
              </a:ext>
            </a:extLst>
          </p:cNvPr>
          <p:cNvSpPr>
            <a:spLocks noGrp="1"/>
          </p:cNvSpPr>
          <p:nvPr>
            <p:ph type="body" sz="quarter" idx="14" hasCustomPrompt="1"/>
          </p:nvPr>
        </p:nvSpPr>
        <p:spPr>
          <a:xfrm>
            <a:off x="642938" y="613753"/>
            <a:ext cx="9971047" cy="491067"/>
          </a:xfrm>
        </p:spPr>
        <p:txBody>
          <a:bodyPr anchor="b">
            <a:normAutofit/>
          </a:bodyPr>
          <a:lstStyle>
            <a:lvl1pPr marL="0" indent="0">
              <a:buNone/>
              <a:defRPr sz="2400" b="1" i="0">
                <a:solidFill>
                  <a:schemeClr val="bg1"/>
                </a:solidFill>
                <a:latin typeface="Arial Narrow" panose="020B0604020202020204" pitchFamily="34" charset="0"/>
                <a:cs typeface="Arial Narrow" panose="020B0604020202020204" pitchFamily="34" charset="0"/>
              </a:defRPr>
            </a:lvl1pPr>
            <a:lvl2pPr marL="457200" indent="0">
              <a:buNone/>
              <a:defRPr/>
            </a:lvl2pPr>
          </a:lstStyle>
          <a:p>
            <a:pPr lvl="0"/>
            <a:r>
              <a:rPr lang="en-US"/>
              <a:t>&lt;&lt;Header&gt;&gt;</a:t>
            </a:r>
          </a:p>
        </p:txBody>
      </p:sp>
      <p:pic>
        <p:nvPicPr>
          <p:cNvPr id="14" name="Picture 13" descr="USF-PRI-C_RGB.eps">
            <a:extLst>
              <a:ext uri="{FF2B5EF4-FFF2-40B4-BE49-F238E27FC236}">
                <a16:creationId xmlns:a16="http://schemas.microsoft.com/office/drawing/2014/main" id="{9F6A5ECE-F9CE-7149-803A-79DB559EA6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091"/>
          <a:stretch/>
        </p:blipFill>
        <p:spPr>
          <a:xfrm>
            <a:off x="11083980" y="495256"/>
            <a:ext cx="684332" cy="633634"/>
          </a:xfrm>
          <a:prstGeom prst="rect">
            <a:avLst/>
          </a:prstGeom>
        </p:spPr>
      </p:pic>
      <p:sp>
        <p:nvSpPr>
          <p:cNvPr id="6" name="Text Placeholder 5">
            <a:extLst>
              <a:ext uri="{FF2B5EF4-FFF2-40B4-BE49-F238E27FC236}">
                <a16:creationId xmlns:a16="http://schemas.microsoft.com/office/drawing/2014/main" id="{8EF55D25-9940-F24B-B1BB-FC55924D20E7}"/>
              </a:ext>
            </a:extLst>
          </p:cNvPr>
          <p:cNvSpPr>
            <a:spLocks noGrp="1"/>
          </p:cNvSpPr>
          <p:nvPr>
            <p:ph type="body" sz="quarter" idx="16"/>
          </p:nvPr>
        </p:nvSpPr>
        <p:spPr>
          <a:xfrm>
            <a:off x="642939" y="1356527"/>
            <a:ext cx="4856712" cy="4681809"/>
          </a:xfrm>
        </p:spPr>
        <p:txBody>
          <a:bodyPr>
            <a:noAutofit/>
          </a:bodyPr>
          <a:lstStyle>
            <a:lvl1pPr marL="0" indent="0">
              <a:spcAft>
                <a:spcPts val="600"/>
              </a:spcAft>
              <a:buNone/>
              <a:defRPr sz="2400" b="1" i="0">
                <a:solidFill>
                  <a:srgbClr val="EF4125"/>
                </a:solidFill>
                <a:latin typeface="Arial Narrow" panose="020B0604020202020204" pitchFamily="34" charset="0"/>
                <a:cs typeface="Arial Narrow" panose="020B0604020202020204" pitchFamily="34" charset="0"/>
              </a:defRPr>
            </a:lvl1pPr>
            <a:lvl2pPr marL="9525" indent="0">
              <a:spcAft>
                <a:spcPts val="600"/>
              </a:spcAft>
              <a:buNone/>
              <a:tabLst/>
              <a:defRPr sz="1600" b="0" i="0">
                <a:latin typeface="Arial Narrow" panose="020B0604020202020204" pitchFamily="34" charset="0"/>
                <a:cs typeface="Arial Narrow" panose="020B0604020202020204" pitchFamily="34" charset="0"/>
              </a:defRPr>
            </a:lvl2pPr>
            <a:lvl3pPr marL="349250" indent="-169863">
              <a:spcAft>
                <a:spcPts val="600"/>
              </a:spcAft>
              <a:buClr>
                <a:schemeClr val="accent1"/>
              </a:buClr>
              <a:buFont typeface="Wingdings" pitchFamily="2" charset="2"/>
              <a:buChar char="§"/>
              <a:tabLst>
                <a:tab pos="339725" algn="l"/>
              </a:tabLst>
              <a:defRPr sz="1400" b="0" i="0">
                <a:latin typeface="Arial Narrow" panose="020B0604020202020204" pitchFamily="34" charset="0"/>
                <a:cs typeface="Arial Narrow" panose="020B0604020202020204" pitchFamily="34" charset="0"/>
              </a:defRPr>
            </a:lvl3pPr>
            <a:lvl4pPr marL="628650" indent="-169863">
              <a:buFont typeface="Arial" panose="020B0604020202020204" pitchFamily="34" charset="0"/>
              <a:buChar char="•"/>
              <a:tabLst>
                <a:tab pos="569913" algn="l"/>
              </a:tabLst>
              <a:defRPr sz="1200" b="0" i="0">
                <a:latin typeface="Arial Narrow" panose="020B0604020202020204" pitchFamily="34" charset="0"/>
                <a:cs typeface="Arial Narrow" panose="020B0604020202020204" pitchFamily="34" charset="0"/>
              </a:defRPr>
            </a:lvl4pPr>
            <a:lvl5pPr marL="919163" indent="-179388">
              <a:buFont typeface="Courier New" panose="02070309020205020404" pitchFamily="49" charset="0"/>
              <a:buChar char="o"/>
              <a:tabLst/>
              <a:defRPr sz="1200" b="0"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729788B6-72DD-CA43-A193-2EC3A5F745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688" y="6228324"/>
            <a:ext cx="2824101" cy="382929"/>
          </a:xfrm>
          <a:prstGeom prst="rect">
            <a:avLst/>
          </a:prstGeom>
        </p:spPr>
      </p:pic>
      <p:cxnSp>
        <p:nvCxnSpPr>
          <p:cNvPr id="9" name="Straight Connector 8">
            <a:extLst>
              <a:ext uri="{FF2B5EF4-FFF2-40B4-BE49-F238E27FC236}">
                <a16:creationId xmlns:a16="http://schemas.microsoft.com/office/drawing/2014/main" id="{29CA5127-DC7D-DC4E-BB71-1C7C9DB9A353}"/>
              </a:ext>
            </a:extLst>
          </p:cNvPr>
          <p:cNvCxnSpPr>
            <a:cxnSpLocks/>
          </p:cNvCxnSpPr>
          <p:nvPr userDrawn="1"/>
        </p:nvCxnSpPr>
        <p:spPr>
          <a:xfrm>
            <a:off x="5925365" y="1356527"/>
            <a:ext cx="0" cy="4681809"/>
          </a:xfrm>
          <a:prstGeom prst="line">
            <a:avLst/>
          </a:prstGeom>
          <a:ln w="6350" cmpd="sng">
            <a:solidFill>
              <a:srgbClr val="787878"/>
            </a:solidFill>
          </a:ln>
        </p:spPr>
        <p:style>
          <a:lnRef idx="2">
            <a:schemeClr val="accent1"/>
          </a:lnRef>
          <a:fillRef idx="0">
            <a:schemeClr val="accent1"/>
          </a:fillRef>
          <a:effectRef idx="1">
            <a:schemeClr val="accent1"/>
          </a:effectRef>
          <a:fontRef idx="minor">
            <a:schemeClr val="tx1"/>
          </a:fontRef>
        </p:style>
      </p:cxnSp>
      <p:sp>
        <p:nvSpPr>
          <p:cNvPr id="12" name="Text Placeholder 5">
            <a:extLst>
              <a:ext uri="{FF2B5EF4-FFF2-40B4-BE49-F238E27FC236}">
                <a16:creationId xmlns:a16="http://schemas.microsoft.com/office/drawing/2014/main" id="{45E57D83-6B8D-C04C-8A91-84BD0C874541}"/>
              </a:ext>
            </a:extLst>
          </p:cNvPr>
          <p:cNvSpPr>
            <a:spLocks noGrp="1"/>
          </p:cNvSpPr>
          <p:nvPr>
            <p:ph type="body" sz="quarter" idx="18"/>
          </p:nvPr>
        </p:nvSpPr>
        <p:spPr>
          <a:xfrm>
            <a:off x="6351080" y="1326494"/>
            <a:ext cx="4856713" cy="4681809"/>
          </a:xfrm>
        </p:spPr>
        <p:txBody>
          <a:bodyPr>
            <a:noAutofit/>
          </a:bodyPr>
          <a:lstStyle>
            <a:lvl1pPr marL="0" indent="0">
              <a:spcAft>
                <a:spcPts val="600"/>
              </a:spcAft>
              <a:buNone/>
              <a:defRPr sz="2400" b="1" i="0">
                <a:solidFill>
                  <a:srgbClr val="EF4125"/>
                </a:solidFill>
                <a:latin typeface="Arial Narrow" panose="020B0604020202020204" pitchFamily="34" charset="0"/>
                <a:cs typeface="Arial Narrow" panose="020B0604020202020204" pitchFamily="34" charset="0"/>
              </a:defRPr>
            </a:lvl1pPr>
            <a:lvl2pPr marL="9525" indent="0">
              <a:spcBef>
                <a:spcPts val="500"/>
              </a:spcBef>
              <a:spcAft>
                <a:spcPts val="600"/>
              </a:spcAft>
              <a:buNone/>
              <a:tabLst/>
              <a:defRPr sz="1600" b="0" i="0">
                <a:latin typeface="Arial Narrow" panose="020B0604020202020204" pitchFamily="34" charset="0"/>
                <a:cs typeface="Arial Narrow" panose="020B0604020202020204" pitchFamily="34" charset="0"/>
              </a:defRPr>
            </a:lvl2pPr>
            <a:lvl3pPr marL="349250" indent="-169863">
              <a:spcAft>
                <a:spcPts val="600"/>
              </a:spcAft>
              <a:buClr>
                <a:schemeClr val="accent1"/>
              </a:buClr>
              <a:buFont typeface="Wingdings" pitchFamily="2" charset="2"/>
              <a:buChar char="§"/>
              <a:tabLst>
                <a:tab pos="339725" algn="l"/>
              </a:tabLst>
              <a:defRPr sz="1400" b="0" i="0">
                <a:latin typeface="Arial Narrow" panose="020B0604020202020204" pitchFamily="34" charset="0"/>
                <a:cs typeface="Arial Narrow" panose="020B0604020202020204" pitchFamily="34" charset="0"/>
              </a:defRPr>
            </a:lvl3pPr>
            <a:lvl4pPr marL="628650" indent="-169863">
              <a:buFont typeface="Arial" panose="020B0604020202020204" pitchFamily="34" charset="0"/>
              <a:buChar char="•"/>
              <a:tabLst>
                <a:tab pos="569913" algn="l"/>
              </a:tabLst>
              <a:defRPr sz="1200" b="0" i="0">
                <a:latin typeface="Arial Narrow" panose="020B0604020202020204" pitchFamily="34" charset="0"/>
                <a:cs typeface="Arial Narrow" panose="020B0604020202020204" pitchFamily="34" charset="0"/>
              </a:defRPr>
            </a:lvl4pPr>
            <a:lvl5pPr marL="919163" indent="-179388">
              <a:buFont typeface="Courier New" panose="02070309020205020404" pitchFamily="49" charset="0"/>
              <a:buChar char="o"/>
              <a:tabLst/>
              <a:defRPr sz="1200" b="0"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23CA68B2-AAED-DC41-A2CA-885BFB0C7402}"/>
              </a:ext>
            </a:extLst>
          </p:cNvPr>
          <p:cNvSpPr>
            <a:spLocks noGrp="1"/>
          </p:cNvSpPr>
          <p:nvPr>
            <p:ph type="body" sz="quarter" idx="17" hasCustomPrompt="1"/>
          </p:nvPr>
        </p:nvSpPr>
        <p:spPr>
          <a:xfrm>
            <a:off x="11307937" y="6215063"/>
            <a:ext cx="460375" cy="405621"/>
          </a:xfrm>
        </p:spPr>
        <p:txBody>
          <a:bodyPr anchor="ctr">
            <a:normAutofit/>
          </a:bodyPr>
          <a:lstStyle>
            <a:lvl1pPr marL="0" indent="0" algn="ctr">
              <a:buNone/>
              <a:defRPr sz="1200" b="0" i="0">
                <a:latin typeface="Arial Narrow" panose="020B0604020202020204" pitchFamily="34" charset="0"/>
                <a:cs typeface="Arial Narrow" panose="020B0604020202020204" pitchFamily="34" charset="0"/>
              </a:defRPr>
            </a:lvl1pPr>
          </a:lstStyle>
          <a:p>
            <a:fld id="{3C9189BD-6747-3C4B-80F6-094F7A9527A5}" type="slidenum">
              <a:rPr lang="en-US" smtClean="0"/>
              <a:t>3</a:t>
            </a:fld>
            <a:endParaRPr lang="en-US"/>
          </a:p>
        </p:txBody>
      </p:sp>
    </p:spTree>
    <p:extLst>
      <p:ext uri="{BB962C8B-B14F-4D97-AF65-F5344CB8AC3E}">
        <p14:creationId xmlns:p14="http://schemas.microsoft.com/office/powerpoint/2010/main" val="3303958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8177C7A-029F-9C4B-81A3-73A4278AA36A}"/>
              </a:ext>
            </a:extLst>
          </p:cNvPr>
          <p:cNvSpPr/>
          <p:nvPr userDrawn="1"/>
        </p:nvSpPr>
        <p:spPr>
          <a:xfrm>
            <a:off x="0" y="4975483"/>
            <a:ext cx="12192000" cy="74206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365760" rtlCol="0" anchor="ctr"/>
          <a:lstStyle/>
          <a:p>
            <a:pPr defTabSz="914286"/>
            <a:endParaRPr lang="en-US" sz="4800">
              <a:solidFill>
                <a:srgbClr val="F8FFF9"/>
              </a:solidFill>
              <a:latin typeface="Futura Condensed"/>
              <a:cs typeface="Futura Condensed"/>
            </a:endParaRPr>
          </a:p>
          <a:p>
            <a:pPr defTabSz="914286"/>
            <a:endParaRPr lang="en-US" sz="4800">
              <a:solidFill>
                <a:srgbClr val="F8FFF9"/>
              </a:solidFill>
              <a:latin typeface="Futura Condensed"/>
            </a:endParaRPr>
          </a:p>
          <a:p>
            <a:pPr defTabSz="914286"/>
            <a:endParaRPr lang="en-US" sz="4800">
              <a:solidFill>
                <a:srgbClr val="F8FFF9"/>
              </a:solidFill>
              <a:latin typeface="Futura Condensed"/>
            </a:endParaRPr>
          </a:p>
          <a:p>
            <a:pPr defTabSz="914286"/>
            <a:endParaRPr lang="en-US" sz="1400">
              <a:solidFill>
                <a:srgbClr val="F8FFF9"/>
              </a:solidFill>
              <a:latin typeface="Arial"/>
            </a:endParaRPr>
          </a:p>
        </p:txBody>
      </p:sp>
      <p:sp>
        <p:nvSpPr>
          <p:cNvPr id="6" name="Text Placeholder 5">
            <a:extLst>
              <a:ext uri="{FF2B5EF4-FFF2-40B4-BE49-F238E27FC236}">
                <a16:creationId xmlns:a16="http://schemas.microsoft.com/office/drawing/2014/main" id="{4EBE62E3-F429-5D40-8E26-25277183D0F7}"/>
              </a:ext>
            </a:extLst>
          </p:cNvPr>
          <p:cNvSpPr>
            <a:spLocks noGrp="1"/>
          </p:cNvSpPr>
          <p:nvPr>
            <p:ph type="body" sz="quarter" idx="11" hasCustomPrompt="1"/>
          </p:nvPr>
        </p:nvSpPr>
        <p:spPr>
          <a:xfrm>
            <a:off x="443557" y="1519311"/>
            <a:ext cx="9973658" cy="3298751"/>
          </a:xfrm>
        </p:spPr>
        <p:txBody>
          <a:bodyPr anchor="b">
            <a:normAutofit/>
          </a:bodyPr>
          <a:lstStyle>
            <a:lvl1pPr marL="0" indent="0">
              <a:lnSpc>
                <a:spcPct val="80000"/>
              </a:lnSpc>
              <a:spcBef>
                <a:spcPts val="0"/>
              </a:spcBef>
              <a:buNone/>
              <a:defRPr sz="8000" b="1" i="0" spc="-150">
                <a:solidFill>
                  <a:schemeClr val="tx1"/>
                </a:solidFill>
                <a:latin typeface="Arial Black" panose="020B0604020202020204" pitchFamily="34" charset="0"/>
                <a:cs typeface="Arial Black"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THE END</a:t>
            </a:r>
          </a:p>
        </p:txBody>
      </p:sp>
      <p:pic>
        <p:nvPicPr>
          <p:cNvPr id="14" name="Picture 13" descr="USF-PRI-C_RGB.eps">
            <a:extLst>
              <a:ext uri="{FF2B5EF4-FFF2-40B4-BE49-F238E27FC236}">
                <a16:creationId xmlns:a16="http://schemas.microsoft.com/office/drawing/2014/main" id="{A00C1D34-A9A4-1043-84D8-4517FEC064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091"/>
          <a:stretch/>
        </p:blipFill>
        <p:spPr>
          <a:xfrm>
            <a:off x="10947108" y="389191"/>
            <a:ext cx="982349" cy="909573"/>
          </a:xfrm>
          <a:prstGeom prst="rect">
            <a:avLst/>
          </a:prstGeom>
        </p:spPr>
      </p:pic>
    </p:spTree>
    <p:extLst>
      <p:ext uri="{BB962C8B-B14F-4D97-AF65-F5344CB8AC3E}">
        <p14:creationId xmlns:p14="http://schemas.microsoft.com/office/powerpoint/2010/main" val="319625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201DCD-77A3-EE44-9AEA-05C627203DE1}"/>
              </a:ext>
            </a:extLst>
          </p:cNvPr>
          <p:cNvPicPr>
            <a:picLocks noChangeAspect="1"/>
          </p:cNvPicPr>
          <p:nvPr userDrawn="1"/>
        </p:nvPicPr>
        <p:blipFill rotWithShape="1">
          <a:blip r:embed="rId2" cstate="screen">
            <a:alphaModFix amt="0"/>
            <a:extLst>
              <a:ext uri="{28A0092B-C50C-407E-A947-70E740481C1C}">
                <a14:useLocalDpi xmlns:a14="http://schemas.microsoft.com/office/drawing/2010/main"/>
              </a:ext>
            </a:extLst>
          </a:blip>
          <a:srcRect/>
          <a:stretch/>
        </p:blipFill>
        <p:spPr>
          <a:xfrm>
            <a:off x="0" y="2398817"/>
            <a:ext cx="12192000" cy="1585085"/>
          </a:xfrm>
          <a:prstGeom prst="rect">
            <a:avLst/>
          </a:prstGeom>
          <a:solidFill>
            <a:schemeClr val="bg1"/>
          </a:solidFill>
        </p:spPr>
      </p:pic>
      <p:sp>
        <p:nvSpPr>
          <p:cNvPr id="11" name="Picture Placeholder 10"/>
          <p:cNvSpPr>
            <a:spLocks noGrp="1"/>
          </p:cNvSpPr>
          <p:nvPr>
            <p:ph type="pic" sz="quarter" idx="13"/>
          </p:nvPr>
        </p:nvSpPr>
        <p:spPr>
          <a:xfrm>
            <a:off x="0" y="0"/>
            <a:ext cx="12192000" cy="6858000"/>
          </a:xfrm>
          <a:custGeom>
            <a:avLst/>
            <a:gdLst>
              <a:gd name="connsiteX0" fmla="*/ 0 w 12192000"/>
              <a:gd name="connsiteY0" fmla="*/ 3983902 h 6858000"/>
              <a:gd name="connsiteX1" fmla="*/ 12192000 w 12192000"/>
              <a:gd name="connsiteY1" fmla="*/ 3983902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2398817 h 6858000"/>
              <a:gd name="connsiteX7" fmla="*/ 0 w 12192000"/>
              <a:gd name="connsiteY7" fmla="*/ 23988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3983902"/>
                </a:moveTo>
                <a:lnTo>
                  <a:pt x="12192000" y="3983902"/>
                </a:lnTo>
                <a:lnTo>
                  <a:pt x="12192000" y="6858000"/>
                </a:lnTo>
                <a:lnTo>
                  <a:pt x="0" y="6858000"/>
                </a:lnTo>
                <a:close/>
                <a:moveTo>
                  <a:pt x="0" y="0"/>
                </a:moveTo>
                <a:lnTo>
                  <a:pt x="12192000" y="0"/>
                </a:lnTo>
                <a:lnTo>
                  <a:pt x="12192000" y="2398817"/>
                </a:lnTo>
                <a:lnTo>
                  <a:pt x="0" y="2398817"/>
                </a:lnTo>
                <a:close/>
              </a:path>
            </a:pathLst>
          </a:custGeom>
        </p:spPr>
        <p:txBody>
          <a:bodyPr wrap="square">
            <a:noAutofit/>
          </a:bodyPr>
          <a:lstStyle/>
          <a:p>
            <a:endParaRPr lang="en-US"/>
          </a:p>
        </p:txBody>
      </p:sp>
      <p:pic>
        <p:nvPicPr>
          <p:cNvPr id="18" name="Picture 17">
            <a:extLst>
              <a:ext uri="{FF2B5EF4-FFF2-40B4-BE49-F238E27FC236}">
                <a16:creationId xmlns:a16="http://schemas.microsoft.com/office/drawing/2014/main" id="{16DAEFDC-8F96-BE42-B735-951ACA0D5C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3192" y="2648738"/>
            <a:ext cx="1215362" cy="1128936"/>
          </a:xfrm>
          <a:prstGeom prst="rect">
            <a:avLst/>
          </a:prstGeom>
        </p:spPr>
      </p:pic>
      <p:sp>
        <p:nvSpPr>
          <p:cNvPr id="20" name="Text Placeholder 15">
            <a:extLst>
              <a:ext uri="{FF2B5EF4-FFF2-40B4-BE49-F238E27FC236}">
                <a16:creationId xmlns:a16="http://schemas.microsoft.com/office/drawing/2014/main" id="{B6C5EA4F-39A1-E64C-A435-B4531EA75A32}"/>
              </a:ext>
            </a:extLst>
          </p:cNvPr>
          <p:cNvSpPr>
            <a:spLocks noGrp="1"/>
          </p:cNvSpPr>
          <p:nvPr>
            <p:ph type="body" sz="quarter" idx="11" hasCustomPrompt="1"/>
          </p:nvPr>
        </p:nvSpPr>
        <p:spPr>
          <a:xfrm>
            <a:off x="2329583" y="3408222"/>
            <a:ext cx="5632450" cy="406400"/>
          </a:xfrm>
          <a:prstGeom prst="rect">
            <a:avLst/>
          </a:prstGeom>
        </p:spPr>
        <p:txBody>
          <a:bodyPr/>
          <a:lstStyle>
            <a:lvl1pPr marL="0" indent="0">
              <a:buNone/>
              <a:defRPr sz="1800"/>
            </a:lvl1pPr>
          </a:lstStyle>
          <a:p>
            <a:r>
              <a:rPr lang="en-US" b="1">
                <a:solidFill>
                  <a:schemeClr val="bg1">
                    <a:lumMod val="50000"/>
                  </a:schemeClr>
                </a:solidFill>
                <a:latin typeface="Arial" charset="0"/>
                <a:ea typeface="Arial" charset="0"/>
                <a:cs typeface="Arial" charset="0"/>
              </a:rPr>
              <a:t>Breaker Page Subhead</a:t>
            </a:r>
            <a:endParaRPr lang="en-US" b="1" baseline="30000">
              <a:solidFill>
                <a:schemeClr val="bg1">
                  <a:lumMod val="50000"/>
                </a:schemeClr>
              </a:solidFill>
              <a:latin typeface="Arial" charset="0"/>
              <a:ea typeface="Arial" charset="0"/>
              <a:cs typeface="Arial" charset="0"/>
            </a:endParaRPr>
          </a:p>
        </p:txBody>
      </p:sp>
      <p:sp>
        <p:nvSpPr>
          <p:cNvPr id="9" name="Slide Number Placeholder 1">
            <a:extLst>
              <a:ext uri="{FF2B5EF4-FFF2-40B4-BE49-F238E27FC236}">
                <a16:creationId xmlns:a16="http://schemas.microsoft.com/office/drawing/2014/main" id="{F9FAFAAE-511B-F241-B6F9-18C36A4C0426}"/>
              </a:ext>
            </a:extLst>
          </p:cNvPr>
          <p:cNvSpPr txBox="1">
            <a:spLocks/>
          </p:cNvSpPr>
          <p:nvPr userDrawn="1"/>
        </p:nvSpPr>
        <p:spPr>
          <a:xfrm>
            <a:off x="4726922" y="61425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E3FA6D-0ECF-404D-B260-F75B463972F2}" type="slidenum">
              <a:rPr lang="en-US" sz="1600" b="1" smtClean="0">
                <a:solidFill>
                  <a:schemeClr val="bg1"/>
                </a:solidFill>
                <a:latin typeface="Arial" panose="020B0604020202020204" pitchFamily="34" charset="0"/>
                <a:cs typeface="Arial" panose="020B0604020202020204" pitchFamily="34" charset="0"/>
              </a:rPr>
              <a:pPr algn="ctr"/>
              <a:t>‹#›</a:t>
            </a:fld>
            <a:endParaRPr lang="en-US" sz="1600" b="1">
              <a:solidFill>
                <a:schemeClr val="bg1"/>
              </a:solidFill>
              <a:latin typeface="Arial" panose="020B0604020202020204" pitchFamily="34" charset="0"/>
              <a:cs typeface="Arial" panose="020B0604020202020204" pitchFamily="34" charset="0"/>
            </a:endParaRPr>
          </a:p>
        </p:txBody>
      </p:sp>
      <p:sp>
        <p:nvSpPr>
          <p:cNvPr id="13" name="Text Placeholder 2"/>
          <p:cNvSpPr>
            <a:spLocks noGrp="1"/>
          </p:cNvSpPr>
          <p:nvPr>
            <p:ph type="body" sz="quarter" idx="14" hasCustomPrompt="1"/>
          </p:nvPr>
        </p:nvSpPr>
        <p:spPr>
          <a:xfrm>
            <a:off x="2329583" y="2648056"/>
            <a:ext cx="8310562" cy="565150"/>
          </a:xfrm>
        </p:spPr>
        <p:txBody>
          <a:bodyPr>
            <a:noAutofit/>
          </a:bodyPr>
          <a:lstStyle>
            <a:lvl1pPr marL="0" indent="0">
              <a:buNone/>
              <a:defRPr sz="4000" b="1" baseline="0">
                <a:solidFill>
                  <a:srgbClr val="5C8727"/>
                </a:solidFill>
              </a:defRPr>
            </a:lvl1pPr>
          </a:lstStyle>
          <a:p>
            <a:pPr lvl="0"/>
            <a:r>
              <a:rPr lang="en-US"/>
              <a:t>Breaker Page Title</a:t>
            </a:r>
          </a:p>
        </p:txBody>
      </p:sp>
    </p:spTree>
    <p:extLst>
      <p:ext uri="{BB962C8B-B14F-4D97-AF65-F5344CB8AC3E}">
        <p14:creationId xmlns:p14="http://schemas.microsoft.com/office/powerpoint/2010/main" val="273348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B0D5C-E119-7B4A-83ED-60BD90AFC4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2313" y="6102550"/>
            <a:ext cx="3232841" cy="559137"/>
          </a:xfrm>
          <a:prstGeom prst="rect">
            <a:avLst/>
          </a:prstGeom>
        </p:spPr>
      </p:pic>
      <p:pic>
        <p:nvPicPr>
          <p:cNvPr id="11" name="Picture 10">
            <a:extLst>
              <a:ext uri="{FF2B5EF4-FFF2-40B4-BE49-F238E27FC236}">
                <a16:creationId xmlns:a16="http://schemas.microsoft.com/office/drawing/2014/main" id="{8C8B2E7C-7396-F146-A276-3FB506D811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3833" y="5802790"/>
            <a:ext cx="764150" cy="707546"/>
          </a:xfrm>
          <a:prstGeom prst="rect">
            <a:avLst/>
          </a:prstGeom>
        </p:spPr>
      </p:pic>
      <p:pic>
        <p:nvPicPr>
          <p:cNvPr id="3" name="Picture 2">
            <a:extLst>
              <a:ext uri="{FF2B5EF4-FFF2-40B4-BE49-F238E27FC236}">
                <a16:creationId xmlns:a16="http://schemas.microsoft.com/office/drawing/2014/main" id="{5646FD54-190C-0749-9D47-6614D652528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16"/>
          <a:stretch/>
        </p:blipFill>
        <p:spPr>
          <a:xfrm>
            <a:off x="-14176" y="1930400"/>
            <a:ext cx="12245607" cy="2484834"/>
          </a:xfrm>
          <a:prstGeom prst="rect">
            <a:avLst/>
          </a:prstGeom>
        </p:spPr>
      </p:pic>
      <p:sp>
        <p:nvSpPr>
          <p:cNvPr id="4" name="Text Placeholder 7">
            <a:extLst>
              <a:ext uri="{FF2B5EF4-FFF2-40B4-BE49-F238E27FC236}">
                <a16:creationId xmlns:a16="http://schemas.microsoft.com/office/drawing/2014/main" id="{528D7187-0431-484F-B280-DEE343FF30C7}"/>
              </a:ext>
            </a:extLst>
          </p:cNvPr>
          <p:cNvSpPr>
            <a:spLocks noGrp="1"/>
          </p:cNvSpPr>
          <p:nvPr>
            <p:ph type="body" sz="quarter" idx="10" hasCustomPrompt="1"/>
          </p:nvPr>
        </p:nvSpPr>
        <p:spPr>
          <a:xfrm>
            <a:off x="4502225" y="2596444"/>
            <a:ext cx="7217857" cy="626625"/>
          </a:xfrm>
          <a:prstGeom prst="rect">
            <a:avLst/>
          </a:prstGeom>
        </p:spPr>
        <p:txBody>
          <a:bodyPr/>
          <a:lstStyle>
            <a:lvl1pPr marL="0" indent="0" algn="r">
              <a:buNone/>
              <a:defRPr sz="36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Breaker Page Title</a:t>
            </a:r>
            <a:endParaRPr lang="en-US"/>
          </a:p>
        </p:txBody>
      </p:sp>
      <p:sp>
        <p:nvSpPr>
          <p:cNvPr id="7" name="Slide Number Placeholder 2">
            <a:extLst>
              <a:ext uri="{FF2B5EF4-FFF2-40B4-BE49-F238E27FC236}">
                <a16:creationId xmlns:a16="http://schemas.microsoft.com/office/drawing/2014/main" id="{7839194B-C5DA-E244-A00D-AFA2EEB43710}"/>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sp>
        <p:nvSpPr>
          <p:cNvPr id="9" name="Text Placeholder 7">
            <a:extLst>
              <a:ext uri="{FF2B5EF4-FFF2-40B4-BE49-F238E27FC236}">
                <a16:creationId xmlns:a16="http://schemas.microsoft.com/office/drawing/2014/main" id="{BCD9DD0C-8962-834F-9DA5-14E614F976FC}"/>
              </a:ext>
            </a:extLst>
          </p:cNvPr>
          <p:cNvSpPr>
            <a:spLocks noGrp="1"/>
          </p:cNvSpPr>
          <p:nvPr>
            <p:ph type="body" sz="quarter" idx="11" hasCustomPrompt="1"/>
          </p:nvPr>
        </p:nvSpPr>
        <p:spPr>
          <a:xfrm>
            <a:off x="4512956" y="3276878"/>
            <a:ext cx="7217857" cy="626625"/>
          </a:xfrm>
          <a:prstGeom prst="rect">
            <a:avLst/>
          </a:prstGeom>
        </p:spPr>
        <p:txBody>
          <a:bodyPr/>
          <a:lstStyle>
            <a:lvl1pPr marL="0" indent="0" algn="r">
              <a:buNone/>
              <a:defRPr sz="24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Sub-header Goes Here</a:t>
            </a:r>
            <a:endParaRPr lang="en-US"/>
          </a:p>
        </p:txBody>
      </p:sp>
    </p:spTree>
    <p:extLst>
      <p:ext uri="{BB962C8B-B14F-4D97-AF65-F5344CB8AC3E}">
        <p14:creationId xmlns:p14="http://schemas.microsoft.com/office/powerpoint/2010/main" val="3571131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12192000" cy="6858000"/>
          </a:xfrm>
        </p:spPr>
        <p:txBody>
          <a:bodyPr/>
          <a:lstStyle/>
          <a:p>
            <a:endParaRPr lang="en-US"/>
          </a:p>
        </p:txBody>
      </p:sp>
      <p:pic>
        <p:nvPicPr>
          <p:cNvPr id="10" name="Picture 9">
            <a:extLst>
              <a:ext uri="{FF2B5EF4-FFF2-40B4-BE49-F238E27FC236}">
                <a16:creationId xmlns:a16="http://schemas.microsoft.com/office/drawing/2014/main" id="{902A03E3-A715-2241-B4CB-FA644D250C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7972" y="5757182"/>
            <a:ext cx="691649" cy="643618"/>
          </a:xfrm>
          <a:prstGeom prst="rect">
            <a:avLst/>
          </a:prstGeom>
        </p:spPr>
      </p:pic>
      <p:pic>
        <p:nvPicPr>
          <p:cNvPr id="12" name="Picture 11">
            <a:extLst>
              <a:ext uri="{FF2B5EF4-FFF2-40B4-BE49-F238E27FC236}">
                <a16:creationId xmlns:a16="http://schemas.microsoft.com/office/drawing/2014/main" id="{88A4AA19-29FB-FD4F-82E6-A0DA2B8222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2341" y="5768954"/>
            <a:ext cx="2049914" cy="617066"/>
          </a:xfrm>
          <a:prstGeom prst="rect">
            <a:avLst/>
          </a:prstGeom>
        </p:spPr>
      </p:pic>
      <p:sp>
        <p:nvSpPr>
          <p:cNvPr id="11" name="Text Placeholder 2"/>
          <p:cNvSpPr>
            <a:spLocks noGrp="1"/>
          </p:cNvSpPr>
          <p:nvPr>
            <p:ph type="body" sz="quarter" idx="14" hasCustomPrompt="1"/>
          </p:nvPr>
        </p:nvSpPr>
        <p:spPr>
          <a:xfrm>
            <a:off x="7587652" y="3580778"/>
            <a:ext cx="4216400" cy="460485"/>
          </a:xfrm>
        </p:spPr>
        <p:txBody>
          <a:bodyPr anchor="ctr">
            <a:noAutofit/>
          </a:bodyPr>
          <a:lstStyle>
            <a:lvl1pPr marL="0" indent="0">
              <a:buNone/>
              <a:defRPr sz="2800" b="1" cap="all" baseline="0">
                <a:solidFill>
                  <a:srgbClr val="5C8727"/>
                </a:solidFill>
              </a:defRPr>
            </a:lvl1pPr>
          </a:lstStyle>
          <a:p>
            <a:pPr lvl="0"/>
            <a:r>
              <a:rPr lang="en-US"/>
              <a:t>Breaker Page Title</a:t>
            </a:r>
          </a:p>
        </p:txBody>
      </p:sp>
      <p:sp>
        <p:nvSpPr>
          <p:cNvPr id="13" name="Text Placeholder 2"/>
          <p:cNvSpPr>
            <a:spLocks noGrp="1"/>
          </p:cNvSpPr>
          <p:nvPr>
            <p:ph type="body" sz="quarter" idx="15" hasCustomPrompt="1"/>
          </p:nvPr>
        </p:nvSpPr>
        <p:spPr>
          <a:xfrm>
            <a:off x="7587652" y="4089790"/>
            <a:ext cx="4216400" cy="460485"/>
          </a:xfrm>
        </p:spPr>
        <p:txBody>
          <a:bodyPr anchor="ctr">
            <a:noAutofit/>
          </a:bodyPr>
          <a:lstStyle>
            <a:lvl1pPr marL="0" indent="0">
              <a:buNone/>
              <a:defRPr sz="2400" b="0" cap="none" baseline="0">
                <a:solidFill>
                  <a:srgbClr val="7F7F7F"/>
                </a:solidFill>
              </a:defRPr>
            </a:lvl1pPr>
          </a:lstStyle>
          <a:p>
            <a:pPr lvl="0"/>
            <a:r>
              <a:rPr lang="en-US"/>
              <a:t>Sub-Header Goes Here</a:t>
            </a:r>
          </a:p>
        </p:txBody>
      </p:sp>
      <p:sp>
        <p:nvSpPr>
          <p:cNvPr id="15" name="Text Placeholder 2"/>
          <p:cNvSpPr>
            <a:spLocks noGrp="1"/>
          </p:cNvSpPr>
          <p:nvPr>
            <p:ph type="body" sz="quarter" idx="16" hasCustomPrompt="1"/>
          </p:nvPr>
        </p:nvSpPr>
        <p:spPr>
          <a:xfrm>
            <a:off x="7587652" y="4598801"/>
            <a:ext cx="4216400" cy="371820"/>
          </a:xfrm>
        </p:spPr>
        <p:txBody>
          <a:bodyPr anchor="ctr">
            <a:noAutofit/>
          </a:bodyPr>
          <a:lstStyle>
            <a:lvl1pPr marL="0" indent="0">
              <a:buNone/>
              <a:defRPr sz="1800" b="1" cap="none" baseline="0">
                <a:solidFill>
                  <a:srgbClr val="7F7F7F"/>
                </a:solidFill>
              </a:defRPr>
            </a:lvl1pPr>
          </a:lstStyle>
          <a:p>
            <a:pPr lvl="0"/>
            <a:r>
              <a:rPr lang="en-US"/>
              <a:t>Month XX, 2018</a:t>
            </a:r>
          </a:p>
        </p:txBody>
      </p:sp>
    </p:spTree>
    <p:extLst>
      <p:ext uri="{BB962C8B-B14F-4D97-AF65-F5344CB8AC3E}">
        <p14:creationId xmlns:p14="http://schemas.microsoft.com/office/powerpoint/2010/main" val="275825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childTnLst>
                                </p:cTn>
                              </p:par>
                              <p:par>
                                <p:cTn id="8" presetID="10" presetClass="entr" presetSubtype="0" fill="hold" grpId="0" nodeType="withEffect">
                                  <p:stCondLst>
                                    <p:cond delay="250"/>
                                  </p:stCondLst>
                                  <p:iterate type="wd">
                                    <p:tmPct val="10000"/>
                                  </p:iterate>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750"/>
                                        <p:tgtEl>
                                          <p:spTgt spid="13">
                                            <p:txEl>
                                              <p:pRg st="0" end="0"/>
                                            </p:txEl>
                                          </p:spTgt>
                                        </p:tgtEl>
                                      </p:cBhvr>
                                    </p:animEffect>
                                  </p:childTnLst>
                                </p:cTn>
                              </p:par>
                              <p:par>
                                <p:cTn id="11" presetID="10" presetClass="entr" presetSubtype="0" fill="hold" grpId="0" nodeType="withEffect">
                                  <p:stCondLst>
                                    <p:cond delay="500"/>
                                  </p:stCondLst>
                                  <p:iterate type="wd">
                                    <p:tmPct val="10000"/>
                                  </p:iterate>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iterate type="wd">
                    <p:tmPct val="10000"/>
                  </p:iterate>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P spid="13" grpId="0" build="p">
        <p:tmplLst>
          <p:tmpl lvl="1">
            <p:tnLst>
              <p:par>
                <p:cTn presetID="10" presetClass="entr" presetSubtype="0" fill="hold" nodeType="withEffect">
                  <p:stCondLst>
                    <p:cond delay="250"/>
                  </p:stCondLst>
                  <p:iterate type="wd">
                    <p:tmPct val="10000"/>
                  </p:iterate>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childTnLst>
                </p:cTn>
              </p:par>
            </p:tnLst>
          </p:tmpl>
        </p:tmplLst>
      </p:bldP>
      <p:bldP spid="15" grpId="0" build="p">
        <p:tmplLst>
          <p:tmpl lvl="1">
            <p:tnLst>
              <p:par>
                <p:cTn presetID="10" presetClass="entr" presetSubtype="0" fill="hold" nodeType="withEffect">
                  <p:stCondLst>
                    <p:cond delay="500"/>
                  </p:stCondLst>
                  <p:iterate type="wd">
                    <p:tmPct val="10000"/>
                  </p:iterate>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201DCD-77A3-EE44-9AEA-05C627203DE1}"/>
              </a:ext>
            </a:extLst>
          </p:cNvPr>
          <p:cNvPicPr>
            <a:picLocks noChangeAspect="1"/>
          </p:cNvPicPr>
          <p:nvPr userDrawn="1"/>
        </p:nvPicPr>
        <p:blipFill rotWithShape="1">
          <a:blip r:embed="rId2" cstate="screen">
            <a:alphaModFix amt="0"/>
            <a:extLst>
              <a:ext uri="{28A0092B-C50C-407E-A947-70E740481C1C}">
                <a14:useLocalDpi xmlns:a14="http://schemas.microsoft.com/office/drawing/2010/main"/>
              </a:ext>
            </a:extLst>
          </a:blip>
          <a:srcRect/>
          <a:stretch/>
        </p:blipFill>
        <p:spPr>
          <a:xfrm>
            <a:off x="0" y="2398817"/>
            <a:ext cx="12192000" cy="1585085"/>
          </a:xfrm>
          <a:prstGeom prst="rect">
            <a:avLst/>
          </a:prstGeom>
          <a:solidFill>
            <a:schemeClr val="bg1"/>
          </a:solidFill>
        </p:spPr>
      </p:pic>
      <p:sp>
        <p:nvSpPr>
          <p:cNvPr id="11" name="Picture Placeholder 10"/>
          <p:cNvSpPr>
            <a:spLocks noGrp="1"/>
          </p:cNvSpPr>
          <p:nvPr>
            <p:ph type="pic" sz="quarter" idx="13"/>
          </p:nvPr>
        </p:nvSpPr>
        <p:spPr>
          <a:xfrm>
            <a:off x="0" y="0"/>
            <a:ext cx="12192000" cy="6858000"/>
          </a:xfrm>
          <a:custGeom>
            <a:avLst/>
            <a:gdLst>
              <a:gd name="connsiteX0" fmla="*/ 0 w 12192000"/>
              <a:gd name="connsiteY0" fmla="*/ 3983902 h 6858000"/>
              <a:gd name="connsiteX1" fmla="*/ 12192000 w 12192000"/>
              <a:gd name="connsiteY1" fmla="*/ 3983902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2398817 h 6858000"/>
              <a:gd name="connsiteX7" fmla="*/ 0 w 12192000"/>
              <a:gd name="connsiteY7" fmla="*/ 23988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3983902"/>
                </a:moveTo>
                <a:lnTo>
                  <a:pt x="12192000" y="3983902"/>
                </a:lnTo>
                <a:lnTo>
                  <a:pt x="12192000" y="6858000"/>
                </a:lnTo>
                <a:lnTo>
                  <a:pt x="0" y="6858000"/>
                </a:lnTo>
                <a:close/>
                <a:moveTo>
                  <a:pt x="0" y="0"/>
                </a:moveTo>
                <a:lnTo>
                  <a:pt x="12192000" y="0"/>
                </a:lnTo>
                <a:lnTo>
                  <a:pt x="12192000" y="2398817"/>
                </a:lnTo>
                <a:lnTo>
                  <a:pt x="0" y="2398817"/>
                </a:lnTo>
                <a:close/>
              </a:path>
            </a:pathLst>
          </a:custGeom>
        </p:spPr>
        <p:txBody>
          <a:bodyPr wrap="square">
            <a:noAutofit/>
          </a:bodyPr>
          <a:lstStyle/>
          <a:p>
            <a:endParaRPr lang="en-US"/>
          </a:p>
        </p:txBody>
      </p:sp>
      <p:pic>
        <p:nvPicPr>
          <p:cNvPr id="18" name="Picture 17">
            <a:extLst>
              <a:ext uri="{FF2B5EF4-FFF2-40B4-BE49-F238E27FC236}">
                <a16:creationId xmlns:a16="http://schemas.microsoft.com/office/drawing/2014/main" id="{16DAEFDC-8F96-BE42-B735-951ACA0D5C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3192" y="2648738"/>
            <a:ext cx="1215362" cy="1128936"/>
          </a:xfrm>
          <a:prstGeom prst="rect">
            <a:avLst/>
          </a:prstGeom>
        </p:spPr>
      </p:pic>
      <p:sp>
        <p:nvSpPr>
          <p:cNvPr id="20" name="Text Placeholder 15">
            <a:extLst>
              <a:ext uri="{FF2B5EF4-FFF2-40B4-BE49-F238E27FC236}">
                <a16:creationId xmlns:a16="http://schemas.microsoft.com/office/drawing/2014/main" id="{B6C5EA4F-39A1-E64C-A435-B4531EA75A32}"/>
              </a:ext>
            </a:extLst>
          </p:cNvPr>
          <p:cNvSpPr>
            <a:spLocks noGrp="1"/>
          </p:cNvSpPr>
          <p:nvPr>
            <p:ph type="body" sz="quarter" idx="11" hasCustomPrompt="1"/>
          </p:nvPr>
        </p:nvSpPr>
        <p:spPr>
          <a:xfrm>
            <a:off x="2329583" y="3408222"/>
            <a:ext cx="5632450" cy="406400"/>
          </a:xfrm>
          <a:prstGeom prst="rect">
            <a:avLst/>
          </a:prstGeom>
        </p:spPr>
        <p:txBody>
          <a:bodyPr/>
          <a:lstStyle>
            <a:lvl1pPr marL="0" indent="0">
              <a:buNone/>
              <a:defRPr sz="1800"/>
            </a:lvl1pPr>
          </a:lstStyle>
          <a:p>
            <a:r>
              <a:rPr lang="en-US" b="1">
                <a:solidFill>
                  <a:schemeClr val="bg1">
                    <a:lumMod val="50000"/>
                  </a:schemeClr>
                </a:solidFill>
                <a:latin typeface="Arial" charset="0"/>
                <a:ea typeface="Arial" charset="0"/>
                <a:cs typeface="Arial" charset="0"/>
              </a:rPr>
              <a:t>Breaker Page Subhead</a:t>
            </a:r>
            <a:endParaRPr lang="en-US" b="1" baseline="30000">
              <a:solidFill>
                <a:schemeClr val="bg1">
                  <a:lumMod val="50000"/>
                </a:schemeClr>
              </a:solidFill>
              <a:latin typeface="Arial" charset="0"/>
              <a:ea typeface="Arial" charset="0"/>
              <a:cs typeface="Arial" charset="0"/>
            </a:endParaRPr>
          </a:p>
        </p:txBody>
      </p:sp>
      <p:sp>
        <p:nvSpPr>
          <p:cNvPr id="9" name="Slide Number Placeholder 1">
            <a:extLst>
              <a:ext uri="{FF2B5EF4-FFF2-40B4-BE49-F238E27FC236}">
                <a16:creationId xmlns:a16="http://schemas.microsoft.com/office/drawing/2014/main" id="{F9FAFAAE-511B-F241-B6F9-18C36A4C0426}"/>
              </a:ext>
            </a:extLst>
          </p:cNvPr>
          <p:cNvSpPr txBox="1">
            <a:spLocks/>
          </p:cNvSpPr>
          <p:nvPr userDrawn="1"/>
        </p:nvSpPr>
        <p:spPr>
          <a:xfrm>
            <a:off x="4726922" y="61425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2E3FA6D-0ECF-404D-B260-F75B463972F2}" type="slidenum">
              <a:rPr lang="en-US" sz="1600" b="1" smtClean="0">
                <a:solidFill>
                  <a:schemeClr val="bg1"/>
                </a:solidFill>
                <a:latin typeface="Arial" panose="020B0604020202020204" pitchFamily="34" charset="0"/>
                <a:cs typeface="Arial" panose="020B0604020202020204" pitchFamily="34" charset="0"/>
              </a:rPr>
              <a:pPr algn="ctr"/>
              <a:t>‹#›</a:t>
            </a:fld>
            <a:endParaRPr lang="en-US" sz="1600" b="1">
              <a:solidFill>
                <a:schemeClr val="bg1"/>
              </a:solidFill>
              <a:latin typeface="Arial" panose="020B0604020202020204" pitchFamily="34" charset="0"/>
              <a:cs typeface="Arial" panose="020B0604020202020204" pitchFamily="34" charset="0"/>
            </a:endParaRPr>
          </a:p>
        </p:txBody>
      </p:sp>
      <p:sp>
        <p:nvSpPr>
          <p:cNvPr id="13" name="Text Placeholder 2"/>
          <p:cNvSpPr>
            <a:spLocks noGrp="1"/>
          </p:cNvSpPr>
          <p:nvPr>
            <p:ph type="body" sz="quarter" idx="14" hasCustomPrompt="1"/>
          </p:nvPr>
        </p:nvSpPr>
        <p:spPr>
          <a:xfrm>
            <a:off x="2329583" y="2648056"/>
            <a:ext cx="8310562" cy="565150"/>
          </a:xfrm>
        </p:spPr>
        <p:txBody>
          <a:bodyPr>
            <a:noAutofit/>
          </a:bodyPr>
          <a:lstStyle>
            <a:lvl1pPr marL="0" indent="0">
              <a:buNone/>
              <a:defRPr sz="4000" b="1" baseline="0">
                <a:solidFill>
                  <a:srgbClr val="5C8727"/>
                </a:solidFill>
              </a:defRPr>
            </a:lvl1pPr>
          </a:lstStyle>
          <a:p>
            <a:pPr lvl="0"/>
            <a:r>
              <a:rPr lang="en-US"/>
              <a:t>Breaker Page Title</a:t>
            </a:r>
          </a:p>
        </p:txBody>
      </p:sp>
    </p:spTree>
    <p:extLst>
      <p:ext uri="{BB962C8B-B14F-4D97-AF65-F5344CB8AC3E}">
        <p14:creationId xmlns:p14="http://schemas.microsoft.com/office/powerpoint/2010/main" val="2223200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p:cNvSpPr>
            <a:spLocks noGrp="1"/>
          </p:cNvSpPr>
          <p:nvPr>
            <p:ph type="title"/>
          </p:nvPr>
        </p:nvSpPr>
        <p:spPr>
          <a:xfrm>
            <a:off x="352425" y="365126"/>
            <a:ext cx="11001375" cy="425450"/>
          </a:xfrm>
        </p:spPr>
        <p:txBody>
          <a:bodyPr>
            <a:noAutofit/>
          </a:bodyPr>
          <a:lstStyle>
            <a:lvl1pPr>
              <a:defRPr sz="2800" b="1">
                <a:solidFill>
                  <a:srgbClr val="5C8727"/>
                </a:solidFill>
              </a:defRPr>
            </a:lvl1pPr>
          </a:lstStyle>
          <a:p>
            <a:r>
              <a:rPr lang="en-US"/>
              <a:t>Click to edit Master title style</a:t>
            </a:r>
          </a:p>
        </p:txBody>
      </p:sp>
      <p:sp>
        <p:nvSpPr>
          <p:cNvPr id="3" name="Content Placeholder 2"/>
          <p:cNvSpPr>
            <a:spLocks noGrp="1"/>
          </p:cNvSpPr>
          <p:nvPr>
            <p:ph idx="1"/>
          </p:nvPr>
        </p:nvSpPr>
        <p:spPr>
          <a:xfrm>
            <a:off x="352425" y="1592493"/>
            <a:ext cx="11001375" cy="4389207"/>
          </a:xfrm>
        </p:spPr>
        <p:txBody>
          <a:bodyPr>
            <a:normAutofit/>
          </a:bodyPr>
          <a:lstStyle>
            <a:lvl1pPr>
              <a:defRPr sz="2000"/>
            </a:lvl1pPr>
            <a:lvl2pPr marL="457200" indent="-228600">
              <a:defRPr sz="1800"/>
            </a:lvl2pPr>
            <a:lvl3pPr marL="685800" indent="-228600">
              <a:defRPr sz="1600"/>
            </a:lvl3pPr>
            <a:lvl4pPr marL="800100" indent="-114300">
              <a:defRPr sz="1400"/>
            </a:lvl4pPr>
            <a:lvl5pPr marL="1028700" indent="-11430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5791200" y="6431994"/>
            <a:ext cx="609600" cy="261141"/>
          </a:xfrm>
        </p:spPr>
        <p:txBody>
          <a:bodyPr/>
          <a:lstStyle>
            <a:lvl1pPr algn="ctr">
              <a:defRPr sz="1050">
                <a:latin typeface="Arial" panose="020B0604020202020204" pitchFamily="34" charset="0"/>
                <a:cs typeface="Arial" panose="020B0604020202020204" pitchFamily="34" charset="0"/>
              </a:defRPr>
            </a:lvl1pPr>
          </a:lstStyle>
          <a:p>
            <a:fld id="{B2C51267-018B-4065-ABAE-752916EAA8B1}" type="slidenum">
              <a:rPr lang="en-US" smtClean="0"/>
              <a:pPr/>
              <a:t>‹#›</a:t>
            </a:fld>
            <a:endParaRPr lang="en-US"/>
          </a:p>
        </p:txBody>
      </p:sp>
      <p:grpSp>
        <p:nvGrpSpPr>
          <p:cNvPr id="8" name="Group 7"/>
          <p:cNvGrpSpPr/>
          <p:nvPr userDrawn="1"/>
        </p:nvGrpSpPr>
        <p:grpSpPr>
          <a:xfrm>
            <a:off x="11437697" y="6108540"/>
            <a:ext cx="586229" cy="542924"/>
            <a:chOff x="1862138" y="430213"/>
            <a:chExt cx="1439863" cy="1333500"/>
          </a:xfrm>
        </p:grpSpPr>
        <p:sp>
          <p:nvSpPr>
            <p:cNvPr id="9" name="Freeform 8"/>
            <p:cNvSpPr>
              <a:spLocks noEditPoints="1"/>
            </p:cNvSpPr>
            <p:nvPr userDrawn="1"/>
          </p:nvSpPr>
          <p:spPr bwMode="auto">
            <a:xfrm>
              <a:off x="1881188" y="1417638"/>
              <a:ext cx="1270000" cy="346075"/>
            </a:xfrm>
            <a:custGeom>
              <a:avLst/>
              <a:gdLst>
                <a:gd name="T0" fmla="*/ 620 w 663"/>
                <a:gd name="T1" fmla="*/ 72 h 181"/>
                <a:gd name="T2" fmla="*/ 590 w 663"/>
                <a:gd name="T3" fmla="*/ 52 h 181"/>
                <a:gd name="T4" fmla="*/ 611 w 663"/>
                <a:gd name="T5" fmla="*/ 39 h 181"/>
                <a:gd name="T6" fmla="*/ 647 w 663"/>
                <a:gd name="T7" fmla="*/ 47 h 181"/>
                <a:gd name="T8" fmla="*/ 657 w 663"/>
                <a:gd name="T9" fmla="*/ 9 h 181"/>
                <a:gd name="T10" fmla="*/ 612 w 663"/>
                <a:gd name="T11" fmla="*/ 0 h 181"/>
                <a:gd name="T12" fmla="*/ 548 w 663"/>
                <a:gd name="T13" fmla="*/ 39 h 181"/>
                <a:gd name="T14" fmla="*/ 530 w 663"/>
                <a:gd name="T15" fmla="*/ 19 h 181"/>
                <a:gd name="T16" fmla="*/ 461 w 663"/>
                <a:gd name="T17" fmla="*/ 2 h 181"/>
                <a:gd name="T18" fmla="*/ 409 w 663"/>
                <a:gd name="T19" fmla="*/ 6 h 181"/>
                <a:gd name="T20" fmla="*/ 409 w 663"/>
                <a:gd name="T21" fmla="*/ 57 h 181"/>
                <a:gd name="T22" fmla="*/ 333 w 663"/>
                <a:gd name="T23" fmla="*/ 0 h 181"/>
                <a:gd name="T24" fmla="*/ 256 w 663"/>
                <a:gd name="T25" fmla="*/ 55 h 181"/>
                <a:gd name="T26" fmla="*/ 181 w 663"/>
                <a:gd name="T27" fmla="*/ 0 h 181"/>
                <a:gd name="T28" fmla="*/ 100 w 663"/>
                <a:gd name="T29" fmla="*/ 74 h 181"/>
                <a:gd name="T30" fmla="*/ 44 w 663"/>
                <a:gd name="T31" fmla="*/ 74 h 181"/>
                <a:gd name="T32" fmla="*/ 44 w 663"/>
                <a:gd name="T33" fmla="*/ 42 h 181"/>
                <a:gd name="T34" fmla="*/ 106 w 663"/>
                <a:gd name="T35" fmla="*/ 42 h 181"/>
                <a:gd name="T36" fmla="*/ 106 w 663"/>
                <a:gd name="T37" fmla="*/ 3 h 181"/>
                <a:gd name="T38" fmla="*/ 0 w 663"/>
                <a:gd name="T39" fmla="*/ 3 h 181"/>
                <a:gd name="T40" fmla="*/ 0 w 663"/>
                <a:gd name="T41" fmla="*/ 179 h 181"/>
                <a:gd name="T42" fmla="*/ 44 w 663"/>
                <a:gd name="T43" fmla="*/ 179 h 181"/>
                <a:gd name="T44" fmla="*/ 44 w 663"/>
                <a:gd name="T45" fmla="*/ 112 h 181"/>
                <a:gd name="T46" fmla="*/ 101 w 663"/>
                <a:gd name="T47" fmla="*/ 112 h 181"/>
                <a:gd name="T48" fmla="*/ 179 w 663"/>
                <a:gd name="T49" fmla="*/ 181 h 181"/>
                <a:gd name="T50" fmla="*/ 179 w 663"/>
                <a:gd name="T51" fmla="*/ 181 h 181"/>
                <a:gd name="T52" fmla="*/ 256 w 663"/>
                <a:gd name="T53" fmla="*/ 127 h 181"/>
                <a:gd name="T54" fmla="*/ 330 w 663"/>
                <a:gd name="T55" fmla="*/ 181 h 181"/>
                <a:gd name="T56" fmla="*/ 330 w 663"/>
                <a:gd name="T57" fmla="*/ 181 h 181"/>
                <a:gd name="T58" fmla="*/ 409 w 663"/>
                <a:gd name="T59" fmla="*/ 123 h 181"/>
                <a:gd name="T60" fmla="*/ 409 w 663"/>
                <a:gd name="T61" fmla="*/ 177 h 181"/>
                <a:gd name="T62" fmla="*/ 453 w 663"/>
                <a:gd name="T63" fmla="*/ 181 h 181"/>
                <a:gd name="T64" fmla="*/ 531 w 663"/>
                <a:gd name="T65" fmla="*/ 159 h 181"/>
                <a:gd name="T66" fmla="*/ 559 w 663"/>
                <a:gd name="T67" fmla="*/ 89 h 181"/>
                <a:gd name="T68" fmla="*/ 592 w 663"/>
                <a:gd name="T69" fmla="*/ 108 h 181"/>
                <a:gd name="T70" fmla="*/ 618 w 663"/>
                <a:gd name="T71" fmla="*/ 128 h 181"/>
                <a:gd name="T72" fmla="*/ 595 w 663"/>
                <a:gd name="T73" fmla="*/ 143 h 181"/>
                <a:gd name="T74" fmla="*/ 570 w 663"/>
                <a:gd name="T75" fmla="*/ 139 h 181"/>
                <a:gd name="T76" fmla="*/ 546 w 663"/>
                <a:gd name="T77" fmla="*/ 170 h 181"/>
                <a:gd name="T78" fmla="*/ 545 w 663"/>
                <a:gd name="T79" fmla="*/ 171 h 181"/>
                <a:gd name="T80" fmla="*/ 593 w 663"/>
                <a:gd name="T81" fmla="*/ 181 h 181"/>
                <a:gd name="T82" fmla="*/ 663 w 663"/>
                <a:gd name="T83" fmla="*/ 125 h 181"/>
                <a:gd name="T84" fmla="*/ 620 w 663"/>
                <a:gd name="T85" fmla="*/ 72 h 181"/>
                <a:gd name="T86" fmla="*/ 181 w 663"/>
                <a:gd name="T87" fmla="*/ 144 h 181"/>
                <a:gd name="T88" fmla="*/ 180 w 663"/>
                <a:gd name="T89" fmla="*/ 144 h 181"/>
                <a:gd name="T90" fmla="*/ 146 w 663"/>
                <a:gd name="T91" fmla="*/ 91 h 181"/>
                <a:gd name="T92" fmla="*/ 180 w 663"/>
                <a:gd name="T93" fmla="*/ 37 h 181"/>
                <a:gd name="T94" fmla="*/ 215 w 663"/>
                <a:gd name="T95" fmla="*/ 91 h 181"/>
                <a:gd name="T96" fmla="*/ 181 w 663"/>
                <a:gd name="T97" fmla="*/ 144 h 181"/>
                <a:gd name="T98" fmla="*/ 332 w 663"/>
                <a:gd name="T99" fmla="*/ 144 h 181"/>
                <a:gd name="T100" fmla="*/ 332 w 663"/>
                <a:gd name="T101" fmla="*/ 144 h 181"/>
                <a:gd name="T102" fmla="*/ 297 w 663"/>
                <a:gd name="T103" fmla="*/ 91 h 181"/>
                <a:gd name="T104" fmla="*/ 332 w 663"/>
                <a:gd name="T105" fmla="*/ 37 h 181"/>
                <a:gd name="T106" fmla="*/ 366 w 663"/>
                <a:gd name="T107" fmla="*/ 91 h 181"/>
                <a:gd name="T108" fmla="*/ 332 w 663"/>
                <a:gd name="T109" fmla="*/ 144 h 181"/>
                <a:gd name="T110" fmla="*/ 462 w 663"/>
                <a:gd name="T111" fmla="*/ 144 h 181"/>
                <a:gd name="T112" fmla="*/ 453 w 663"/>
                <a:gd name="T113" fmla="*/ 144 h 181"/>
                <a:gd name="T114" fmla="*/ 453 w 663"/>
                <a:gd name="T115" fmla="*/ 39 h 181"/>
                <a:gd name="T116" fmla="*/ 467 w 663"/>
                <a:gd name="T117" fmla="*/ 38 h 181"/>
                <a:gd name="T118" fmla="*/ 513 w 663"/>
                <a:gd name="T119" fmla="*/ 88 h 181"/>
                <a:gd name="T120" fmla="*/ 462 w 663"/>
                <a:gd name="T121" fmla="*/ 14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3" h="181">
                  <a:moveTo>
                    <a:pt x="620" y="72"/>
                  </a:moveTo>
                  <a:cubicBezTo>
                    <a:pt x="599" y="64"/>
                    <a:pt x="590" y="61"/>
                    <a:pt x="590" y="52"/>
                  </a:cubicBezTo>
                  <a:cubicBezTo>
                    <a:pt x="590" y="44"/>
                    <a:pt x="598" y="39"/>
                    <a:pt x="611" y="39"/>
                  </a:cubicBezTo>
                  <a:cubicBezTo>
                    <a:pt x="628" y="39"/>
                    <a:pt x="640" y="44"/>
                    <a:pt x="647" y="47"/>
                  </a:cubicBezTo>
                  <a:cubicBezTo>
                    <a:pt x="657" y="9"/>
                    <a:pt x="657" y="9"/>
                    <a:pt x="657" y="9"/>
                  </a:cubicBezTo>
                  <a:cubicBezTo>
                    <a:pt x="646" y="4"/>
                    <a:pt x="632" y="0"/>
                    <a:pt x="612" y="0"/>
                  </a:cubicBezTo>
                  <a:cubicBezTo>
                    <a:pt x="578" y="0"/>
                    <a:pt x="555" y="16"/>
                    <a:pt x="548" y="39"/>
                  </a:cubicBezTo>
                  <a:cubicBezTo>
                    <a:pt x="543" y="31"/>
                    <a:pt x="537" y="24"/>
                    <a:pt x="530" y="19"/>
                  </a:cubicBezTo>
                  <a:cubicBezTo>
                    <a:pt x="513" y="7"/>
                    <a:pt x="493" y="2"/>
                    <a:pt x="461" y="2"/>
                  </a:cubicBezTo>
                  <a:cubicBezTo>
                    <a:pt x="442" y="2"/>
                    <a:pt x="423" y="3"/>
                    <a:pt x="409" y="6"/>
                  </a:cubicBezTo>
                  <a:cubicBezTo>
                    <a:pt x="409" y="57"/>
                    <a:pt x="409" y="57"/>
                    <a:pt x="409" y="57"/>
                  </a:cubicBezTo>
                  <a:cubicBezTo>
                    <a:pt x="399" y="25"/>
                    <a:pt x="373" y="0"/>
                    <a:pt x="333" y="0"/>
                  </a:cubicBezTo>
                  <a:cubicBezTo>
                    <a:pt x="295" y="0"/>
                    <a:pt x="268" y="22"/>
                    <a:pt x="256" y="55"/>
                  </a:cubicBezTo>
                  <a:cubicBezTo>
                    <a:pt x="246" y="24"/>
                    <a:pt x="221" y="0"/>
                    <a:pt x="181" y="0"/>
                  </a:cubicBezTo>
                  <a:cubicBezTo>
                    <a:pt x="137" y="0"/>
                    <a:pt x="107" y="32"/>
                    <a:pt x="100" y="74"/>
                  </a:cubicBezTo>
                  <a:cubicBezTo>
                    <a:pt x="44" y="74"/>
                    <a:pt x="44" y="74"/>
                    <a:pt x="44" y="74"/>
                  </a:cubicBezTo>
                  <a:cubicBezTo>
                    <a:pt x="44" y="42"/>
                    <a:pt x="44" y="42"/>
                    <a:pt x="44" y="42"/>
                  </a:cubicBezTo>
                  <a:cubicBezTo>
                    <a:pt x="106" y="42"/>
                    <a:pt x="106" y="42"/>
                    <a:pt x="106" y="42"/>
                  </a:cubicBezTo>
                  <a:cubicBezTo>
                    <a:pt x="106" y="3"/>
                    <a:pt x="106" y="3"/>
                    <a:pt x="106" y="3"/>
                  </a:cubicBezTo>
                  <a:cubicBezTo>
                    <a:pt x="0" y="3"/>
                    <a:pt x="0" y="3"/>
                    <a:pt x="0" y="3"/>
                  </a:cubicBezTo>
                  <a:cubicBezTo>
                    <a:pt x="0" y="179"/>
                    <a:pt x="0" y="179"/>
                    <a:pt x="0" y="179"/>
                  </a:cubicBezTo>
                  <a:cubicBezTo>
                    <a:pt x="44" y="179"/>
                    <a:pt x="44" y="179"/>
                    <a:pt x="44" y="179"/>
                  </a:cubicBezTo>
                  <a:cubicBezTo>
                    <a:pt x="44" y="112"/>
                    <a:pt x="44" y="112"/>
                    <a:pt x="44" y="112"/>
                  </a:cubicBezTo>
                  <a:cubicBezTo>
                    <a:pt x="101" y="112"/>
                    <a:pt x="101" y="112"/>
                    <a:pt x="101" y="112"/>
                  </a:cubicBezTo>
                  <a:cubicBezTo>
                    <a:pt x="107" y="151"/>
                    <a:pt x="134" y="181"/>
                    <a:pt x="179" y="181"/>
                  </a:cubicBezTo>
                  <a:cubicBezTo>
                    <a:pt x="179" y="181"/>
                    <a:pt x="179" y="181"/>
                    <a:pt x="179" y="181"/>
                  </a:cubicBezTo>
                  <a:cubicBezTo>
                    <a:pt x="217" y="181"/>
                    <a:pt x="244" y="161"/>
                    <a:pt x="256" y="127"/>
                  </a:cubicBezTo>
                  <a:cubicBezTo>
                    <a:pt x="266" y="159"/>
                    <a:pt x="292" y="181"/>
                    <a:pt x="330" y="181"/>
                  </a:cubicBezTo>
                  <a:cubicBezTo>
                    <a:pt x="330" y="181"/>
                    <a:pt x="330" y="181"/>
                    <a:pt x="330" y="181"/>
                  </a:cubicBezTo>
                  <a:cubicBezTo>
                    <a:pt x="370" y="181"/>
                    <a:pt x="398" y="159"/>
                    <a:pt x="409" y="123"/>
                  </a:cubicBezTo>
                  <a:cubicBezTo>
                    <a:pt x="409" y="177"/>
                    <a:pt x="409" y="177"/>
                    <a:pt x="409" y="177"/>
                  </a:cubicBezTo>
                  <a:cubicBezTo>
                    <a:pt x="417" y="179"/>
                    <a:pt x="431" y="181"/>
                    <a:pt x="453" y="181"/>
                  </a:cubicBezTo>
                  <a:cubicBezTo>
                    <a:pt x="485" y="181"/>
                    <a:pt x="513" y="174"/>
                    <a:pt x="531" y="159"/>
                  </a:cubicBezTo>
                  <a:cubicBezTo>
                    <a:pt x="546" y="146"/>
                    <a:pt x="559" y="124"/>
                    <a:pt x="559" y="89"/>
                  </a:cubicBezTo>
                  <a:cubicBezTo>
                    <a:pt x="568" y="97"/>
                    <a:pt x="579" y="103"/>
                    <a:pt x="592" y="108"/>
                  </a:cubicBezTo>
                  <a:cubicBezTo>
                    <a:pt x="611" y="115"/>
                    <a:pt x="618" y="120"/>
                    <a:pt x="618" y="128"/>
                  </a:cubicBezTo>
                  <a:cubicBezTo>
                    <a:pt x="618" y="137"/>
                    <a:pt x="611" y="143"/>
                    <a:pt x="595" y="143"/>
                  </a:cubicBezTo>
                  <a:cubicBezTo>
                    <a:pt x="586" y="143"/>
                    <a:pt x="578" y="141"/>
                    <a:pt x="570" y="139"/>
                  </a:cubicBezTo>
                  <a:cubicBezTo>
                    <a:pt x="564" y="152"/>
                    <a:pt x="555" y="162"/>
                    <a:pt x="546" y="170"/>
                  </a:cubicBezTo>
                  <a:cubicBezTo>
                    <a:pt x="546" y="170"/>
                    <a:pt x="545" y="171"/>
                    <a:pt x="545" y="171"/>
                  </a:cubicBezTo>
                  <a:cubicBezTo>
                    <a:pt x="555" y="176"/>
                    <a:pt x="573" y="181"/>
                    <a:pt x="593" y="181"/>
                  </a:cubicBezTo>
                  <a:cubicBezTo>
                    <a:pt x="641" y="181"/>
                    <a:pt x="663" y="155"/>
                    <a:pt x="663" y="125"/>
                  </a:cubicBezTo>
                  <a:cubicBezTo>
                    <a:pt x="663" y="101"/>
                    <a:pt x="650" y="84"/>
                    <a:pt x="620" y="72"/>
                  </a:cubicBezTo>
                  <a:moveTo>
                    <a:pt x="181" y="144"/>
                  </a:moveTo>
                  <a:cubicBezTo>
                    <a:pt x="180" y="144"/>
                    <a:pt x="180" y="144"/>
                    <a:pt x="180" y="144"/>
                  </a:cubicBezTo>
                  <a:cubicBezTo>
                    <a:pt x="159" y="144"/>
                    <a:pt x="146" y="122"/>
                    <a:pt x="146" y="91"/>
                  </a:cubicBezTo>
                  <a:cubicBezTo>
                    <a:pt x="146" y="60"/>
                    <a:pt x="159" y="37"/>
                    <a:pt x="180" y="37"/>
                  </a:cubicBezTo>
                  <a:cubicBezTo>
                    <a:pt x="202" y="37"/>
                    <a:pt x="215" y="60"/>
                    <a:pt x="215" y="91"/>
                  </a:cubicBezTo>
                  <a:cubicBezTo>
                    <a:pt x="215" y="122"/>
                    <a:pt x="202" y="144"/>
                    <a:pt x="181" y="144"/>
                  </a:cubicBezTo>
                  <a:moveTo>
                    <a:pt x="332" y="144"/>
                  </a:moveTo>
                  <a:cubicBezTo>
                    <a:pt x="332" y="144"/>
                    <a:pt x="332" y="144"/>
                    <a:pt x="332" y="144"/>
                  </a:cubicBezTo>
                  <a:cubicBezTo>
                    <a:pt x="310" y="144"/>
                    <a:pt x="297" y="122"/>
                    <a:pt x="297" y="91"/>
                  </a:cubicBezTo>
                  <a:cubicBezTo>
                    <a:pt x="297" y="60"/>
                    <a:pt x="310" y="37"/>
                    <a:pt x="332" y="37"/>
                  </a:cubicBezTo>
                  <a:cubicBezTo>
                    <a:pt x="353" y="37"/>
                    <a:pt x="366" y="60"/>
                    <a:pt x="366" y="91"/>
                  </a:cubicBezTo>
                  <a:cubicBezTo>
                    <a:pt x="366" y="122"/>
                    <a:pt x="354" y="144"/>
                    <a:pt x="332" y="144"/>
                  </a:cubicBezTo>
                  <a:moveTo>
                    <a:pt x="462" y="144"/>
                  </a:moveTo>
                  <a:cubicBezTo>
                    <a:pt x="459" y="144"/>
                    <a:pt x="455" y="144"/>
                    <a:pt x="453" y="144"/>
                  </a:cubicBezTo>
                  <a:cubicBezTo>
                    <a:pt x="453" y="39"/>
                    <a:pt x="453" y="39"/>
                    <a:pt x="453" y="39"/>
                  </a:cubicBezTo>
                  <a:cubicBezTo>
                    <a:pt x="455" y="38"/>
                    <a:pt x="460" y="38"/>
                    <a:pt x="467" y="38"/>
                  </a:cubicBezTo>
                  <a:cubicBezTo>
                    <a:pt x="493" y="38"/>
                    <a:pt x="513" y="54"/>
                    <a:pt x="513" y="88"/>
                  </a:cubicBezTo>
                  <a:cubicBezTo>
                    <a:pt x="513" y="128"/>
                    <a:pt x="491" y="145"/>
                    <a:pt x="462" y="144"/>
                  </a:cubicBezTo>
                </a:path>
              </a:pathLst>
            </a:custGeom>
            <a:solidFill>
              <a:srgbClr val="E86D1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3116263" y="1166813"/>
              <a:ext cx="185738" cy="200025"/>
            </a:xfrm>
            <a:custGeom>
              <a:avLst/>
              <a:gdLst>
                <a:gd name="T0" fmla="*/ 48 w 97"/>
                <a:gd name="T1" fmla="*/ 104 h 104"/>
                <a:gd name="T2" fmla="*/ 0 w 97"/>
                <a:gd name="T3" fmla="*/ 52 h 104"/>
                <a:gd name="T4" fmla="*/ 49 w 97"/>
                <a:gd name="T5" fmla="*/ 0 h 104"/>
                <a:gd name="T6" fmla="*/ 97 w 97"/>
                <a:gd name="T7" fmla="*/ 51 h 104"/>
                <a:gd name="T8" fmla="*/ 48 w 97"/>
                <a:gd name="T9" fmla="*/ 104 h 104"/>
              </a:gdLst>
              <a:ahLst/>
              <a:cxnLst>
                <a:cxn ang="0">
                  <a:pos x="T0" y="T1"/>
                </a:cxn>
                <a:cxn ang="0">
                  <a:pos x="T2" y="T3"/>
                </a:cxn>
                <a:cxn ang="0">
                  <a:pos x="T4" y="T5"/>
                </a:cxn>
                <a:cxn ang="0">
                  <a:pos x="T6" y="T7"/>
                </a:cxn>
                <a:cxn ang="0">
                  <a:pos x="T8" y="T9"/>
                </a:cxn>
              </a:cxnLst>
              <a:rect l="0" t="0" r="r" b="b"/>
              <a:pathLst>
                <a:path w="97" h="104">
                  <a:moveTo>
                    <a:pt x="48" y="104"/>
                  </a:moveTo>
                  <a:cubicBezTo>
                    <a:pt x="17" y="104"/>
                    <a:pt x="0" y="80"/>
                    <a:pt x="0" y="52"/>
                  </a:cubicBezTo>
                  <a:cubicBezTo>
                    <a:pt x="0" y="23"/>
                    <a:pt x="19" y="0"/>
                    <a:pt x="49" y="0"/>
                  </a:cubicBezTo>
                  <a:cubicBezTo>
                    <a:pt x="81" y="0"/>
                    <a:pt x="97" y="24"/>
                    <a:pt x="97" y="51"/>
                  </a:cubicBezTo>
                  <a:cubicBezTo>
                    <a:pt x="97" y="83"/>
                    <a:pt x="78" y="104"/>
                    <a:pt x="48" y="104"/>
                  </a:cubicBezTo>
                  <a:close/>
                </a:path>
              </a:pathLst>
            </a:custGeom>
            <a:solidFill>
              <a:srgbClr val="5C8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1862138" y="430213"/>
              <a:ext cx="1266825" cy="938212"/>
            </a:xfrm>
            <a:custGeom>
              <a:avLst/>
              <a:gdLst>
                <a:gd name="T0" fmla="*/ 547 w 662"/>
                <a:gd name="T1" fmla="*/ 195 h 491"/>
                <a:gd name="T2" fmla="*/ 474 w 662"/>
                <a:gd name="T3" fmla="*/ 139 h 491"/>
                <a:gd name="T4" fmla="*/ 529 w 662"/>
                <a:gd name="T5" fmla="*/ 103 h 491"/>
                <a:gd name="T6" fmla="*/ 626 w 662"/>
                <a:gd name="T7" fmla="*/ 126 h 491"/>
                <a:gd name="T8" fmla="*/ 650 w 662"/>
                <a:gd name="T9" fmla="*/ 24 h 491"/>
                <a:gd name="T10" fmla="*/ 531 w 662"/>
                <a:gd name="T11" fmla="*/ 0 h 491"/>
                <a:gd name="T12" fmla="*/ 376 w 662"/>
                <a:gd name="T13" fmla="*/ 71 h 491"/>
                <a:gd name="T14" fmla="*/ 376 w 662"/>
                <a:gd name="T15" fmla="*/ 7 h 491"/>
                <a:gd name="T16" fmla="*/ 258 w 662"/>
                <a:gd name="T17" fmla="*/ 7 h 491"/>
                <a:gd name="T18" fmla="*/ 258 w 662"/>
                <a:gd name="T19" fmla="*/ 278 h 491"/>
                <a:gd name="T20" fmla="*/ 188 w 662"/>
                <a:gd name="T21" fmla="*/ 390 h 491"/>
                <a:gd name="T22" fmla="*/ 118 w 662"/>
                <a:gd name="T23" fmla="*/ 277 h 491"/>
                <a:gd name="T24" fmla="*/ 118 w 662"/>
                <a:gd name="T25" fmla="*/ 7 h 491"/>
                <a:gd name="T26" fmla="*/ 0 w 662"/>
                <a:gd name="T27" fmla="*/ 7 h 491"/>
                <a:gd name="T28" fmla="*/ 0 w 662"/>
                <a:gd name="T29" fmla="*/ 267 h 491"/>
                <a:gd name="T30" fmla="*/ 184 w 662"/>
                <a:gd name="T31" fmla="*/ 491 h 491"/>
                <a:gd name="T32" fmla="*/ 376 w 662"/>
                <a:gd name="T33" fmla="*/ 270 h 491"/>
                <a:gd name="T34" fmla="*/ 376 w 662"/>
                <a:gd name="T35" fmla="*/ 225 h 491"/>
                <a:gd name="T36" fmla="*/ 472 w 662"/>
                <a:gd name="T37" fmla="*/ 293 h 491"/>
                <a:gd name="T38" fmla="*/ 541 w 662"/>
                <a:gd name="T39" fmla="*/ 347 h 491"/>
                <a:gd name="T40" fmla="*/ 481 w 662"/>
                <a:gd name="T41" fmla="*/ 386 h 491"/>
                <a:gd name="T42" fmla="*/ 411 w 662"/>
                <a:gd name="T43" fmla="*/ 375 h 491"/>
                <a:gd name="T44" fmla="*/ 389 w 662"/>
                <a:gd name="T45" fmla="*/ 430 h 491"/>
                <a:gd name="T46" fmla="*/ 360 w 662"/>
                <a:gd name="T47" fmla="*/ 473 h 491"/>
                <a:gd name="T48" fmla="*/ 475 w 662"/>
                <a:gd name="T49" fmla="*/ 491 h 491"/>
                <a:gd name="T50" fmla="*/ 662 w 662"/>
                <a:gd name="T51" fmla="*/ 339 h 491"/>
                <a:gd name="T52" fmla="*/ 547 w 662"/>
                <a:gd name="T53" fmla="*/ 19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2" h="491">
                  <a:moveTo>
                    <a:pt x="547" y="195"/>
                  </a:moveTo>
                  <a:cubicBezTo>
                    <a:pt x="491" y="173"/>
                    <a:pt x="474" y="163"/>
                    <a:pt x="474" y="139"/>
                  </a:cubicBezTo>
                  <a:cubicBezTo>
                    <a:pt x="474" y="118"/>
                    <a:pt x="494" y="103"/>
                    <a:pt x="529" y="103"/>
                  </a:cubicBezTo>
                  <a:cubicBezTo>
                    <a:pt x="574" y="103"/>
                    <a:pt x="607" y="118"/>
                    <a:pt x="626" y="126"/>
                  </a:cubicBezTo>
                  <a:cubicBezTo>
                    <a:pt x="650" y="24"/>
                    <a:pt x="650" y="24"/>
                    <a:pt x="650" y="24"/>
                  </a:cubicBezTo>
                  <a:cubicBezTo>
                    <a:pt x="621" y="10"/>
                    <a:pt x="584" y="0"/>
                    <a:pt x="531" y="0"/>
                  </a:cubicBezTo>
                  <a:cubicBezTo>
                    <a:pt x="458" y="0"/>
                    <a:pt x="404" y="28"/>
                    <a:pt x="376" y="71"/>
                  </a:cubicBezTo>
                  <a:cubicBezTo>
                    <a:pt x="376" y="7"/>
                    <a:pt x="376" y="7"/>
                    <a:pt x="376" y="7"/>
                  </a:cubicBezTo>
                  <a:cubicBezTo>
                    <a:pt x="258" y="7"/>
                    <a:pt x="258" y="7"/>
                    <a:pt x="258" y="7"/>
                  </a:cubicBezTo>
                  <a:cubicBezTo>
                    <a:pt x="258" y="278"/>
                    <a:pt x="258" y="278"/>
                    <a:pt x="258" y="278"/>
                  </a:cubicBezTo>
                  <a:cubicBezTo>
                    <a:pt x="258" y="353"/>
                    <a:pt x="235" y="390"/>
                    <a:pt x="188" y="390"/>
                  </a:cubicBezTo>
                  <a:cubicBezTo>
                    <a:pt x="141" y="390"/>
                    <a:pt x="118" y="349"/>
                    <a:pt x="118" y="277"/>
                  </a:cubicBezTo>
                  <a:cubicBezTo>
                    <a:pt x="118" y="7"/>
                    <a:pt x="118" y="7"/>
                    <a:pt x="118" y="7"/>
                  </a:cubicBezTo>
                  <a:cubicBezTo>
                    <a:pt x="0" y="7"/>
                    <a:pt x="0" y="7"/>
                    <a:pt x="0" y="7"/>
                  </a:cubicBezTo>
                  <a:cubicBezTo>
                    <a:pt x="0" y="267"/>
                    <a:pt x="0" y="267"/>
                    <a:pt x="0" y="267"/>
                  </a:cubicBezTo>
                  <a:cubicBezTo>
                    <a:pt x="0" y="420"/>
                    <a:pt x="63" y="491"/>
                    <a:pt x="184" y="491"/>
                  </a:cubicBezTo>
                  <a:cubicBezTo>
                    <a:pt x="308" y="491"/>
                    <a:pt x="376" y="417"/>
                    <a:pt x="376" y="270"/>
                  </a:cubicBezTo>
                  <a:cubicBezTo>
                    <a:pt x="376" y="225"/>
                    <a:pt x="376" y="225"/>
                    <a:pt x="376" y="225"/>
                  </a:cubicBezTo>
                  <a:cubicBezTo>
                    <a:pt x="396" y="254"/>
                    <a:pt x="428" y="276"/>
                    <a:pt x="472" y="293"/>
                  </a:cubicBezTo>
                  <a:cubicBezTo>
                    <a:pt x="521" y="311"/>
                    <a:pt x="541" y="324"/>
                    <a:pt x="541" y="347"/>
                  </a:cubicBezTo>
                  <a:cubicBezTo>
                    <a:pt x="541" y="371"/>
                    <a:pt x="522" y="386"/>
                    <a:pt x="481" y="386"/>
                  </a:cubicBezTo>
                  <a:cubicBezTo>
                    <a:pt x="460" y="386"/>
                    <a:pt x="435" y="382"/>
                    <a:pt x="411" y="375"/>
                  </a:cubicBezTo>
                  <a:cubicBezTo>
                    <a:pt x="406" y="395"/>
                    <a:pt x="399" y="413"/>
                    <a:pt x="389" y="430"/>
                  </a:cubicBezTo>
                  <a:cubicBezTo>
                    <a:pt x="381" y="446"/>
                    <a:pt x="371" y="460"/>
                    <a:pt x="360" y="473"/>
                  </a:cubicBezTo>
                  <a:cubicBezTo>
                    <a:pt x="398" y="485"/>
                    <a:pt x="442" y="491"/>
                    <a:pt x="475" y="491"/>
                  </a:cubicBezTo>
                  <a:cubicBezTo>
                    <a:pt x="603" y="491"/>
                    <a:pt x="662" y="420"/>
                    <a:pt x="662" y="339"/>
                  </a:cubicBezTo>
                  <a:cubicBezTo>
                    <a:pt x="662" y="272"/>
                    <a:pt x="626" y="227"/>
                    <a:pt x="547" y="195"/>
                  </a:cubicBezTo>
                </a:path>
              </a:pathLst>
            </a:custGeom>
            <a:solidFill>
              <a:srgbClr val="5C8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3149600" y="1435100"/>
              <a:ext cx="50800" cy="49212"/>
            </a:xfrm>
            <a:custGeom>
              <a:avLst/>
              <a:gdLst>
                <a:gd name="T0" fmla="*/ 14 w 27"/>
                <a:gd name="T1" fmla="*/ 0 h 26"/>
                <a:gd name="T2" fmla="*/ 27 w 27"/>
                <a:gd name="T3" fmla="*/ 13 h 26"/>
                <a:gd name="T4" fmla="*/ 14 w 27"/>
                <a:gd name="T5" fmla="*/ 26 h 26"/>
                <a:gd name="T6" fmla="*/ 0 w 27"/>
                <a:gd name="T7" fmla="*/ 13 h 26"/>
                <a:gd name="T8" fmla="*/ 14 w 27"/>
                <a:gd name="T9" fmla="*/ 0 h 26"/>
                <a:gd name="T10" fmla="*/ 14 w 27"/>
                <a:gd name="T11" fmla="*/ 3 h 26"/>
                <a:gd name="T12" fmla="*/ 5 w 27"/>
                <a:gd name="T13" fmla="*/ 13 h 26"/>
                <a:gd name="T14" fmla="*/ 14 w 27"/>
                <a:gd name="T15" fmla="*/ 22 h 26"/>
                <a:gd name="T16" fmla="*/ 23 w 27"/>
                <a:gd name="T17" fmla="*/ 13 h 26"/>
                <a:gd name="T18" fmla="*/ 14 w 27"/>
                <a:gd name="T19" fmla="*/ 3 h 26"/>
                <a:gd name="T20" fmla="*/ 12 w 27"/>
                <a:gd name="T21" fmla="*/ 18 h 26"/>
                <a:gd name="T22" fmla="*/ 8 w 27"/>
                <a:gd name="T23" fmla="*/ 18 h 26"/>
                <a:gd name="T24" fmla="*/ 8 w 27"/>
                <a:gd name="T25" fmla="*/ 7 h 26"/>
                <a:gd name="T26" fmla="*/ 14 w 27"/>
                <a:gd name="T27" fmla="*/ 6 h 26"/>
                <a:gd name="T28" fmla="*/ 19 w 27"/>
                <a:gd name="T29" fmla="*/ 7 h 26"/>
                <a:gd name="T30" fmla="*/ 20 w 27"/>
                <a:gd name="T31" fmla="*/ 10 h 26"/>
                <a:gd name="T32" fmla="*/ 17 w 27"/>
                <a:gd name="T33" fmla="*/ 13 h 26"/>
                <a:gd name="T34" fmla="*/ 17 w 27"/>
                <a:gd name="T35" fmla="*/ 13 h 26"/>
                <a:gd name="T36" fmla="*/ 20 w 27"/>
                <a:gd name="T37" fmla="*/ 16 h 26"/>
                <a:gd name="T38" fmla="*/ 21 w 27"/>
                <a:gd name="T39" fmla="*/ 18 h 26"/>
                <a:gd name="T40" fmla="*/ 16 w 27"/>
                <a:gd name="T41" fmla="*/ 18 h 26"/>
                <a:gd name="T42" fmla="*/ 15 w 27"/>
                <a:gd name="T43" fmla="*/ 16 h 26"/>
                <a:gd name="T44" fmla="*/ 13 w 27"/>
                <a:gd name="T45" fmla="*/ 14 h 26"/>
                <a:gd name="T46" fmla="*/ 12 w 27"/>
                <a:gd name="T47" fmla="*/ 14 h 26"/>
                <a:gd name="T48" fmla="*/ 12 w 27"/>
                <a:gd name="T49" fmla="*/ 18 h 26"/>
                <a:gd name="T50" fmla="*/ 13 w 27"/>
                <a:gd name="T51" fmla="*/ 12 h 26"/>
                <a:gd name="T52" fmla="*/ 13 w 27"/>
                <a:gd name="T53" fmla="*/ 12 h 26"/>
                <a:gd name="T54" fmla="*/ 15 w 27"/>
                <a:gd name="T55" fmla="*/ 11 h 26"/>
                <a:gd name="T56" fmla="*/ 14 w 27"/>
                <a:gd name="T57" fmla="*/ 9 h 26"/>
                <a:gd name="T58" fmla="*/ 13 w 27"/>
                <a:gd name="T59" fmla="*/ 9 h 26"/>
                <a:gd name="T60" fmla="*/ 13 w 27"/>
                <a:gd name="T6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26">
                  <a:moveTo>
                    <a:pt x="14" y="0"/>
                  </a:moveTo>
                  <a:cubicBezTo>
                    <a:pt x="21" y="0"/>
                    <a:pt x="27" y="5"/>
                    <a:pt x="27" y="13"/>
                  </a:cubicBezTo>
                  <a:cubicBezTo>
                    <a:pt x="27" y="20"/>
                    <a:pt x="21" y="26"/>
                    <a:pt x="14" y="26"/>
                  </a:cubicBezTo>
                  <a:cubicBezTo>
                    <a:pt x="6" y="26"/>
                    <a:pt x="0" y="20"/>
                    <a:pt x="0" y="13"/>
                  </a:cubicBezTo>
                  <a:cubicBezTo>
                    <a:pt x="0" y="5"/>
                    <a:pt x="6" y="0"/>
                    <a:pt x="14" y="0"/>
                  </a:cubicBezTo>
                  <a:close/>
                  <a:moveTo>
                    <a:pt x="14" y="3"/>
                  </a:moveTo>
                  <a:cubicBezTo>
                    <a:pt x="9" y="3"/>
                    <a:pt x="5" y="7"/>
                    <a:pt x="5" y="13"/>
                  </a:cubicBezTo>
                  <a:cubicBezTo>
                    <a:pt x="5" y="18"/>
                    <a:pt x="9" y="22"/>
                    <a:pt x="14" y="22"/>
                  </a:cubicBezTo>
                  <a:cubicBezTo>
                    <a:pt x="19" y="22"/>
                    <a:pt x="23" y="18"/>
                    <a:pt x="23" y="13"/>
                  </a:cubicBezTo>
                  <a:cubicBezTo>
                    <a:pt x="23" y="7"/>
                    <a:pt x="19" y="3"/>
                    <a:pt x="14" y="3"/>
                  </a:cubicBezTo>
                  <a:close/>
                  <a:moveTo>
                    <a:pt x="12" y="18"/>
                  </a:moveTo>
                  <a:cubicBezTo>
                    <a:pt x="8" y="18"/>
                    <a:pt x="8" y="18"/>
                    <a:pt x="8" y="18"/>
                  </a:cubicBezTo>
                  <a:cubicBezTo>
                    <a:pt x="8" y="7"/>
                    <a:pt x="8" y="7"/>
                    <a:pt x="8" y="7"/>
                  </a:cubicBezTo>
                  <a:cubicBezTo>
                    <a:pt x="9" y="7"/>
                    <a:pt x="11" y="6"/>
                    <a:pt x="14" y="6"/>
                  </a:cubicBezTo>
                  <a:cubicBezTo>
                    <a:pt x="17" y="6"/>
                    <a:pt x="18" y="7"/>
                    <a:pt x="19" y="7"/>
                  </a:cubicBezTo>
                  <a:cubicBezTo>
                    <a:pt x="19" y="8"/>
                    <a:pt x="20" y="9"/>
                    <a:pt x="20" y="10"/>
                  </a:cubicBezTo>
                  <a:cubicBezTo>
                    <a:pt x="20" y="11"/>
                    <a:pt x="19" y="12"/>
                    <a:pt x="17" y="13"/>
                  </a:cubicBezTo>
                  <a:cubicBezTo>
                    <a:pt x="17" y="13"/>
                    <a:pt x="17" y="13"/>
                    <a:pt x="17" y="13"/>
                  </a:cubicBezTo>
                  <a:cubicBezTo>
                    <a:pt x="19" y="13"/>
                    <a:pt x="19" y="14"/>
                    <a:pt x="20" y="16"/>
                  </a:cubicBezTo>
                  <a:cubicBezTo>
                    <a:pt x="20" y="17"/>
                    <a:pt x="20" y="18"/>
                    <a:pt x="21" y="18"/>
                  </a:cubicBezTo>
                  <a:cubicBezTo>
                    <a:pt x="16" y="18"/>
                    <a:pt x="16" y="18"/>
                    <a:pt x="16" y="18"/>
                  </a:cubicBezTo>
                  <a:cubicBezTo>
                    <a:pt x="16" y="18"/>
                    <a:pt x="15" y="17"/>
                    <a:pt x="15" y="16"/>
                  </a:cubicBezTo>
                  <a:cubicBezTo>
                    <a:pt x="15" y="15"/>
                    <a:pt x="14" y="14"/>
                    <a:pt x="13" y="14"/>
                  </a:cubicBezTo>
                  <a:cubicBezTo>
                    <a:pt x="12" y="14"/>
                    <a:pt x="12" y="14"/>
                    <a:pt x="12" y="14"/>
                  </a:cubicBezTo>
                  <a:lnTo>
                    <a:pt x="12" y="18"/>
                  </a:lnTo>
                  <a:close/>
                  <a:moveTo>
                    <a:pt x="13" y="12"/>
                  </a:moveTo>
                  <a:cubicBezTo>
                    <a:pt x="13" y="12"/>
                    <a:pt x="13" y="12"/>
                    <a:pt x="13" y="12"/>
                  </a:cubicBezTo>
                  <a:cubicBezTo>
                    <a:pt x="15" y="12"/>
                    <a:pt x="15" y="11"/>
                    <a:pt x="15" y="11"/>
                  </a:cubicBezTo>
                  <a:cubicBezTo>
                    <a:pt x="15" y="10"/>
                    <a:pt x="15" y="9"/>
                    <a:pt x="14" y="9"/>
                  </a:cubicBezTo>
                  <a:cubicBezTo>
                    <a:pt x="13" y="9"/>
                    <a:pt x="13" y="9"/>
                    <a:pt x="13" y="9"/>
                  </a:cubicBezTo>
                  <a:lnTo>
                    <a:pt x="13" y="12"/>
                  </a:lnTo>
                  <a:close/>
                </a:path>
              </a:pathLst>
            </a:custGeom>
            <a:solidFill>
              <a:srgbClr val="E86D1F"/>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3" name="Picture 12">
            <a:extLst>
              <a:ext uri="{FF2B5EF4-FFF2-40B4-BE49-F238E27FC236}">
                <a16:creationId xmlns:a16="http://schemas.microsoft.com/office/drawing/2014/main" id="{8A078DDB-C2E1-EA46-AC82-E728A30DD9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2" y="6431994"/>
            <a:ext cx="1925913" cy="261141"/>
          </a:xfrm>
          <a:prstGeom prst="rect">
            <a:avLst/>
          </a:prstGeom>
        </p:spPr>
      </p:pic>
    </p:spTree>
    <p:extLst>
      <p:ext uri="{BB962C8B-B14F-4D97-AF65-F5344CB8AC3E}">
        <p14:creationId xmlns:p14="http://schemas.microsoft.com/office/powerpoint/2010/main" val="1441819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Title 1"/>
          <p:cNvSpPr>
            <a:spLocks noGrp="1"/>
          </p:cNvSpPr>
          <p:nvPr>
            <p:ph type="title"/>
          </p:nvPr>
        </p:nvSpPr>
        <p:spPr>
          <a:xfrm>
            <a:off x="352425" y="365126"/>
            <a:ext cx="11515725" cy="425450"/>
          </a:xfrm>
        </p:spPr>
        <p:txBody>
          <a:bodyPr>
            <a:noAutofit/>
          </a:bodyPr>
          <a:lstStyle>
            <a:lvl1pPr>
              <a:defRPr sz="2800" b="1">
                <a:solidFill>
                  <a:srgbClr val="5C8727"/>
                </a:solidFill>
              </a:defRPr>
            </a:lvl1pPr>
          </a:lstStyle>
          <a:p>
            <a:r>
              <a:rPr lang="en-US"/>
              <a:t>Click to edit Master title style</a:t>
            </a:r>
          </a:p>
        </p:txBody>
      </p:sp>
      <p:sp>
        <p:nvSpPr>
          <p:cNvPr id="7" name="Slide Number Placeholder 5"/>
          <p:cNvSpPr>
            <a:spLocks noGrp="1"/>
          </p:cNvSpPr>
          <p:nvPr>
            <p:ph type="sldNum" sz="quarter" idx="12"/>
          </p:nvPr>
        </p:nvSpPr>
        <p:spPr>
          <a:xfrm>
            <a:off x="5791200" y="6431994"/>
            <a:ext cx="609600" cy="261141"/>
          </a:xfrm>
        </p:spPr>
        <p:txBody>
          <a:bodyPr/>
          <a:lstStyle>
            <a:lvl1pPr algn="ctr">
              <a:defRPr sz="1050">
                <a:latin typeface="Arial" panose="020B0604020202020204" pitchFamily="34" charset="0"/>
                <a:cs typeface="Arial" panose="020B0604020202020204" pitchFamily="34" charset="0"/>
              </a:defRPr>
            </a:lvl1pPr>
          </a:lstStyle>
          <a:p>
            <a:fld id="{B2C51267-018B-4065-ABAE-752916EAA8B1}" type="slidenum">
              <a:rPr lang="en-US" smtClean="0"/>
              <a:pPr/>
              <a:t>‹#›</a:t>
            </a:fld>
            <a:endParaRPr lang="en-US"/>
          </a:p>
        </p:txBody>
      </p:sp>
      <p:grpSp>
        <p:nvGrpSpPr>
          <p:cNvPr id="8" name="Group 7"/>
          <p:cNvGrpSpPr/>
          <p:nvPr userDrawn="1"/>
        </p:nvGrpSpPr>
        <p:grpSpPr>
          <a:xfrm>
            <a:off x="11437697" y="6108540"/>
            <a:ext cx="586229" cy="542924"/>
            <a:chOff x="1862138" y="430213"/>
            <a:chExt cx="1439863" cy="1333500"/>
          </a:xfrm>
        </p:grpSpPr>
        <p:sp>
          <p:nvSpPr>
            <p:cNvPr id="9" name="Freeform 8"/>
            <p:cNvSpPr>
              <a:spLocks noEditPoints="1"/>
            </p:cNvSpPr>
            <p:nvPr userDrawn="1"/>
          </p:nvSpPr>
          <p:spPr bwMode="auto">
            <a:xfrm>
              <a:off x="1881188" y="1417638"/>
              <a:ext cx="1270000" cy="346075"/>
            </a:xfrm>
            <a:custGeom>
              <a:avLst/>
              <a:gdLst>
                <a:gd name="T0" fmla="*/ 620 w 663"/>
                <a:gd name="T1" fmla="*/ 72 h 181"/>
                <a:gd name="T2" fmla="*/ 590 w 663"/>
                <a:gd name="T3" fmla="*/ 52 h 181"/>
                <a:gd name="T4" fmla="*/ 611 w 663"/>
                <a:gd name="T5" fmla="*/ 39 h 181"/>
                <a:gd name="T6" fmla="*/ 647 w 663"/>
                <a:gd name="T7" fmla="*/ 47 h 181"/>
                <a:gd name="T8" fmla="*/ 657 w 663"/>
                <a:gd name="T9" fmla="*/ 9 h 181"/>
                <a:gd name="T10" fmla="*/ 612 w 663"/>
                <a:gd name="T11" fmla="*/ 0 h 181"/>
                <a:gd name="T12" fmla="*/ 548 w 663"/>
                <a:gd name="T13" fmla="*/ 39 h 181"/>
                <a:gd name="T14" fmla="*/ 530 w 663"/>
                <a:gd name="T15" fmla="*/ 19 h 181"/>
                <a:gd name="T16" fmla="*/ 461 w 663"/>
                <a:gd name="T17" fmla="*/ 2 h 181"/>
                <a:gd name="T18" fmla="*/ 409 w 663"/>
                <a:gd name="T19" fmla="*/ 6 h 181"/>
                <a:gd name="T20" fmla="*/ 409 w 663"/>
                <a:gd name="T21" fmla="*/ 57 h 181"/>
                <a:gd name="T22" fmla="*/ 333 w 663"/>
                <a:gd name="T23" fmla="*/ 0 h 181"/>
                <a:gd name="T24" fmla="*/ 256 w 663"/>
                <a:gd name="T25" fmla="*/ 55 h 181"/>
                <a:gd name="T26" fmla="*/ 181 w 663"/>
                <a:gd name="T27" fmla="*/ 0 h 181"/>
                <a:gd name="T28" fmla="*/ 100 w 663"/>
                <a:gd name="T29" fmla="*/ 74 h 181"/>
                <a:gd name="T30" fmla="*/ 44 w 663"/>
                <a:gd name="T31" fmla="*/ 74 h 181"/>
                <a:gd name="T32" fmla="*/ 44 w 663"/>
                <a:gd name="T33" fmla="*/ 42 h 181"/>
                <a:gd name="T34" fmla="*/ 106 w 663"/>
                <a:gd name="T35" fmla="*/ 42 h 181"/>
                <a:gd name="T36" fmla="*/ 106 w 663"/>
                <a:gd name="T37" fmla="*/ 3 h 181"/>
                <a:gd name="T38" fmla="*/ 0 w 663"/>
                <a:gd name="T39" fmla="*/ 3 h 181"/>
                <a:gd name="T40" fmla="*/ 0 w 663"/>
                <a:gd name="T41" fmla="*/ 179 h 181"/>
                <a:gd name="T42" fmla="*/ 44 w 663"/>
                <a:gd name="T43" fmla="*/ 179 h 181"/>
                <a:gd name="T44" fmla="*/ 44 w 663"/>
                <a:gd name="T45" fmla="*/ 112 h 181"/>
                <a:gd name="T46" fmla="*/ 101 w 663"/>
                <a:gd name="T47" fmla="*/ 112 h 181"/>
                <a:gd name="T48" fmla="*/ 179 w 663"/>
                <a:gd name="T49" fmla="*/ 181 h 181"/>
                <a:gd name="T50" fmla="*/ 179 w 663"/>
                <a:gd name="T51" fmla="*/ 181 h 181"/>
                <a:gd name="T52" fmla="*/ 256 w 663"/>
                <a:gd name="T53" fmla="*/ 127 h 181"/>
                <a:gd name="T54" fmla="*/ 330 w 663"/>
                <a:gd name="T55" fmla="*/ 181 h 181"/>
                <a:gd name="T56" fmla="*/ 330 w 663"/>
                <a:gd name="T57" fmla="*/ 181 h 181"/>
                <a:gd name="T58" fmla="*/ 409 w 663"/>
                <a:gd name="T59" fmla="*/ 123 h 181"/>
                <a:gd name="T60" fmla="*/ 409 w 663"/>
                <a:gd name="T61" fmla="*/ 177 h 181"/>
                <a:gd name="T62" fmla="*/ 453 w 663"/>
                <a:gd name="T63" fmla="*/ 181 h 181"/>
                <a:gd name="T64" fmla="*/ 531 w 663"/>
                <a:gd name="T65" fmla="*/ 159 h 181"/>
                <a:gd name="T66" fmla="*/ 559 w 663"/>
                <a:gd name="T67" fmla="*/ 89 h 181"/>
                <a:gd name="T68" fmla="*/ 592 w 663"/>
                <a:gd name="T69" fmla="*/ 108 h 181"/>
                <a:gd name="T70" fmla="*/ 618 w 663"/>
                <a:gd name="T71" fmla="*/ 128 h 181"/>
                <a:gd name="T72" fmla="*/ 595 w 663"/>
                <a:gd name="T73" fmla="*/ 143 h 181"/>
                <a:gd name="T74" fmla="*/ 570 w 663"/>
                <a:gd name="T75" fmla="*/ 139 h 181"/>
                <a:gd name="T76" fmla="*/ 546 w 663"/>
                <a:gd name="T77" fmla="*/ 170 h 181"/>
                <a:gd name="T78" fmla="*/ 545 w 663"/>
                <a:gd name="T79" fmla="*/ 171 h 181"/>
                <a:gd name="T80" fmla="*/ 593 w 663"/>
                <a:gd name="T81" fmla="*/ 181 h 181"/>
                <a:gd name="T82" fmla="*/ 663 w 663"/>
                <a:gd name="T83" fmla="*/ 125 h 181"/>
                <a:gd name="T84" fmla="*/ 620 w 663"/>
                <a:gd name="T85" fmla="*/ 72 h 181"/>
                <a:gd name="T86" fmla="*/ 181 w 663"/>
                <a:gd name="T87" fmla="*/ 144 h 181"/>
                <a:gd name="T88" fmla="*/ 180 w 663"/>
                <a:gd name="T89" fmla="*/ 144 h 181"/>
                <a:gd name="T90" fmla="*/ 146 w 663"/>
                <a:gd name="T91" fmla="*/ 91 h 181"/>
                <a:gd name="T92" fmla="*/ 180 w 663"/>
                <a:gd name="T93" fmla="*/ 37 h 181"/>
                <a:gd name="T94" fmla="*/ 215 w 663"/>
                <a:gd name="T95" fmla="*/ 91 h 181"/>
                <a:gd name="T96" fmla="*/ 181 w 663"/>
                <a:gd name="T97" fmla="*/ 144 h 181"/>
                <a:gd name="T98" fmla="*/ 332 w 663"/>
                <a:gd name="T99" fmla="*/ 144 h 181"/>
                <a:gd name="T100" fmla="*/ 332 w 663"/>
                <a:gd name="T101" fmla="*/ 144 h 181"/>
                <a:gd name="T102" fmla="*/ 297 w 663"/>
                <a:gd name="T103" fmla="*/ 91 h 181"/>
                <a:gd name="T104" fmla="*/ 332 w 663"/>
                <a:gd name="T105" fmla="*/ 37 h 181"/>
                <a:gd name="T106" fmla="*/ 366 w 663"/>
                <a:gd name="T107" fmla="*/ 91 h 181"/>
                <a:gd name="T108" fmla="*/ 332 w 663"/>
                <a:gd name="T109" fmla="*/ 144 h 181"/>
                <a:gd name="T110" fmla="*/ 462 w 663"/>
                <a:gd name="T111" fmla="*/ 144 h 181"/>
                <a:gd name="T112" fmla="*/ 453 w 663"/>
                <a:gd name="T113" fmla="*/ 144 h 181"/>
                <a:gd name="T114" fmla="*/ 453 w 663"/>
                <a:gd name="T115" fmla="*/ 39 h 181"/>
                <a:gd name="T116" fmla="*/ 467 w 663"/>
                <a:gd name="T117" fmla="*/ 38 h 181"/>
                <a:gd name="T118" fmla="*/ 513 w 663"/>
                <a:gd name="T119" fmla="*/ 88 h 181"/>
                <a:gd name="T120" fmla="*/ 462 w 663"/>
                <a:gd name="T121" fmla="*/ 14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3" h="181">
                  <a:moveTo>
                    <a:pt x="620" y="72"/>
                  </a:moveTo>
                  <a:cubicBezTo>
                    <a:pt x="599" y="64"/>
                    <a:pt x="590" y="61"/>
                    <a:pt x="590" y="52"/>
                  </a:cubicBezTo>
                  <a:cubicBezTo>
                    <a:pt x="590" y="44"/>
                    <a:pt x="598" y="39"/>
                    <a:pt x="611" y="39"/>
                  </a:cubicBezTo>
                  <a:cubicBezTo>
                    <a:pt x="628" y="39"/>
                    <a:pt x="640" y="44"/>
                    <a:pt x="647" y="47"/>
                  </a:cubicBezTo>
                  <a:cubicBezTo>
                    <a:pt x="657" y="9"/>
                    <a:pt x="657" y="9"/>
                    <a:pt x="657" y="9"/>
                  </a:cubicBezTo>
                  <a:cubicBezTo>
                    <a:pt x="646" y="4"/>
                    <a:pt x="632" y="0"/>
                    <a:pt x="612" y="0"/>
                  </a:cubicBezTo>
                  <a:cubicBezTo>
                    <a:pt x="578" y="0"/>
                    <a:pt x="555" y="16"/>
                    <a:pt x="548" y="39"/>
                  </a:cubicBezTo>
                  <a:cubicBezTo>
                    <a:pt x="543" y="31"/>
                    <a:pt x="537" y="24"/>
                    <a:pt x="530" y="19"/>
                  </a:cubicBezTo>
                  <a:cubicBezTo>
                    <a:pt x="513" y="7"/>
                    <a:pt x="493" y="2"/>
                    <a:pt x="461" y="2"/>
                  </a:cubicBezTo>
                  <a:cubicBezTo>
                    <a:pt x="442" y="2"/>
                    <a:pt x="423" y="3"/>
                    <a:pt x="409" y="6"/>
                  </a:cubicBezTo>
                  <a:cubicBezTo>
                    <a:pt x="409" y="57"/>
                    <a:pt x="409" y="57"/>
                    <a:pt x="409" y="57"/>
                  </a:cubicBezTo>
                  <a:cubicBezTo>
                    <a:pt x="399" y="25"/>
                    <a:pt x="373" y="0"/>
                    <a:pt x="333" y="0"/>
                  </a:cubicBezTo>
                  <a:cubicBezTo>
                    <a:pt x="295" y="0"/>
                    <a:pt x="268" y="22"/>
                    <a:pt x="256" y="55"/>
                  </a:cubicBezTo>
                  <a:cubicBezTo>
                    <a:pt x="246" y="24"/>
                    <a:pt x="221" y="0"/>
                    <a:pt x="181" y="0"/>
                  </a:cubicBezTo>
                  <a:cubicBezTo>
                    <a:pt x="137" y="0"/>
                    <a:pt x="107" y="32"/>
                    <a:pt x="100" y="74"/>
                  </a:cubicBezTo>
                  <a:cubicBezTo>
                    <a:pt x="44" y="74"/>
                    <a:pt x="44" y="74"/>
                    <a:pt x="44" y="74"/>
                  </a:cubicBezTo>
                  <a:cubicBezTo>
                    <a:pt x="44" y="42"/>
                    <a:pt x="44" y="42"/>
                    <a:pt x="44" y="42"/>
                  </a:cubicBezTo>
                  <a:cubicBezTo>
                    <a:pt x="106" y="42"/>
                    <a:pt x="106" y="42"/>
                    <a:pt x="106" y="42"/>
                  </a:cubicBezTo>
                  <a:cubicBezTo>
                    <a:pt x="106" y="3"/>
                    <a:pt x="106" y="3"/>
                    <a:pt x="106" y="3"/>
                  </a:cubicBezTo>
                  <a:cubicBezTo>
                    <a:pt x="0" y="3"/>
                    <a:pt x="0" y="3"/>
                    <a:pt x="0" y="3"/>
                  </a:cubicBezTo>
                  <a:cubicBezTo>
                    <a:pt x="0" y="179"/>
                    <a:pt x="0" y="179"/>
                    <a:pt x="0" y="179"/>
                  </a:cubicBezTo>
                  <a:cubicBezTo>
                    <a:pt x="44" y="179"/>
                    <a:pt x="44" y="179"/>
                    <a:pt x="44" y="179"/>
                  </a:cubicBezTo>
                  <a:cubicBezTo>
                    <a:pt x="44" y="112"/>
                    <a:pt x="44" y="112"/>
                    <a:pt x="44" y="112"/>
                  </a:cubicBezTo>
                  <a:cubicBezTo>
                    <a:pt x="101" y="112"/>
                    <a:pt x="101" y="112"/>
                    <a:pt x="101" y="112"/>
                  </a:cubicBezTo>
                  <a:cubicBezTo>
                    <a:pt x="107" y="151"/>
                    <a:pt x="134" y="181"/>
                    <a:pt x="179" y="181"/>
                  </a:cubicBezTo>
                  <a:cubicBezTo>
                    <a:pt x="179" y="181"/>
                    <a:pt x="179" y="181"/>
                    <a:pt x="179" y="181"/>
                  </a:cubicBezTo>
                  <a:cubicBezTo>
                    <a:pt x="217" y="181"/>
                    <a:pt x="244" y="161"/>
                    <a:pt x="256" y="127"/>
                  </a:cubicBezTo>
                  <a:cubicBezTo>
                    <a:pt x="266" y="159"/>
                    <a:pt x="292" y="181"/>
                    <a:pt x="330" y="181"/>
                  </a:cubicBezTo>
                  <a:cubicBezTo>
                    <a:pt x="330" y="181"/>
                    <a:pt x="330" y="181"/>
                    <a:pt x="330" y="181"/>
                  </a:cubicBezTo>
                  <a:cubicBezTo>
                    <a:pt x="370" y="181"/>
                    <a:pt x="398" y="159"/>
                    <a:pt x="409" y="123"/>
                  </a:cubicBezTo>
                  <a:cubicBezTo>
                    <a:pt x="409" y="177"/>
                    <a:pt x="409" y="177"/>
                    <a:pt x="409" y="177"/>
                  </a:cubicBezTo>
                  <a:cubicBezTo>
                    <a:pt x="417" y="179"/>
                    <a:pt x="431" y="181"/>
                    <a:pt x="453" y="181"/>
                  </a:cubicBezTo>
                  <a:cubicBezTo>
                    <a:pt x="485" y="181"/>
                    <a:pt x="513" y="174"/>
                    <a:pt x="531" y="159"/>
                  </a:cubicBezTo>
                  <a:cubicBezTo>
                    <a:pt x="546" y="146"/>
                    <a:pt x="559" y="124"/>
                    <a:pt x="559" y="89"/>
                  </a:cubicBezTo>
                  <a:cubicBezTo>
                    <a:pt x="568" y="97"/>
                    <a:pt x="579" y="103"/>
                    <a:pt x="592" y="108"/>
                  </a:cubicBezTo>
                  <a:cubicBezTo>
                    <a:pt x="611" y="115"/>
                    <a:pt x="618" y="120"/>
                    <a:pt x="618" y="128"/>
                  </a:cubicBezTo>
                  <a:cubicBezTo>
                    <a:pt x="618" y="137"/>
                    <a:pt x="611" y="143"/>
                    <a:pt x="595" y="143"/>
                  </a:cubicBezTo>
                  <a:cubicBezTo>
                    <a:pt x="586" y="143"/>
                    <a:pt x="578" y="141"/>
                    <a:pt x="570" y="139"/>
                  </a:cubicBezTo>
                  <a:cubicBezTo>
                    <a:pt x="564" y="152"/>
                    <a:pt x="555" y="162"/>
                    <a:pt x="546" y="170"/>
                  </a:cubicBezTo>
                  <a:cubicBezTo>
                    <a:pt x="546" y="170"/>
                    <a:pt x="545" y="171"/>
                    <a:pt x="545" y="171"/>
                  </a:cubicBezTo>
                  <a:cubicBezTo>
                    <a:pt x="555" y="176"/>
                    <a:pt x="573" y="181"/>
                    <a:pt x="593" y="181"/>
                  </a:cubicBezTo>
                  <a:cubicBezTo>
                    <a:pt x="641" y="181"/>
                    <a:pt x="663" y="155"/>
                    <a:pt x="663" y="125"/>
                  </a:cubicBezTo>
                  <a:cubicBezTo>
                    <a:pt x="663" y="101"/>
                    <a:pt x="650" y="84"/>
                    <a:pt x="620" y="72"/>
                  </a:cubicBezTo>
                  <a:moveTo>
                    <a:pt x="181" y="144"/>
                  </a:moveTo>
                  <a:cubicBezTo>
                    <a:pt x="180" y="144"/>
                    <a:pt x="180" y="144"/>
                    <a:pt x="180" y="144"/>
                  </a:cubicBezTo>
                  <a:cubicBezTo>
                    <a:pt x="159" y="144"/>
                    <a:pt x="146" y="122"/>
                    <a:pt x="146" y="91"/>
                  </a:cubicBezTo>
                  <a:cubicBezTo>
                    <a:pt x="146" y="60"/>
                    <a:pt x="159" y="37"/>
                    <a:pt x="180" y="37"/>
                  </a:cubicBezTo>
                  <a:cubicBezTo>
                    <a:pt x="202" y="37"/>
                    <a:pt x="215" y="60"/>
                    <a:pt x="215" y="91"/>
                  </a:cubicBezTo>
                  <a:cubicBezTo>
                    <a:pt x="215" y="122"/>
                    <a:pt x="202" y="144"/>
                    <a:pt x="181" y="144"/>
                  </a:cubicBezTo>
                  <a:moveTo>
                    <a:pt x="332" y="144"/>
                  </a:moveTo>
                  <a:cubicBezTo>
                    <a:pt x="332" y="144"/>
                    <a:pt x="332" y="144"/>
                    <a:pt x="332" y="144"/>
                  </a:cubicBezTo>
                  <a:cubicBezTo>
                    <a:pt x="310" y="144"/>
                    <a:pt x="297" y="122"/>
                    <a:pt x="297" y="91"/>
                  </a:cubicBezTo>
                  <a:cubicBezTo>
                    <a:pt x="297" y="60"/>
                    <a:pt x="310" y="37"/>
                    <a:pt x="332" y="37"/>
                  </a:cubicBezTo>
                  <a:cubicBezTo>
                    <a:pt x="353" y="37"/>
                    <a:pt x="366" y="60"/>
                    <a:pt x="366" y="91"/>
                  </a:cubicBezTo>
                  <a:cubicBezTo>
                    <a:pt x="366" y="122"/>
                    <a:pt x="354" y="144"/>
                    <a:pt x="332" y="144"/>
                  </a:cubicBezTo>
                  <a:moveTo>
                    <a:pt x="462" y="144"/>
                  </a:moveTo>
                  <a:cubicBezTo>
                    <a:pt x="459" y="144"/>
                    <a:pt x="455" y="144"/>
                    <a:pt x="453" y="144"/>
                  </a:cubicBezTo>
                  <a:cubicBezTo>
                    <a:pt x="453" y="39"/>
                    <a:pt x="453" y="39"/>
                    <a:pt x="453" y="39"/>
                  </a:cubicBezTo>
                  <a:cubicBezTo>
                    <a:pt x="455" y="38"/>
                    <a:pt x="460" y="38"/>
                    <a:pt x="467" y="38"/>
                  </a:cubicBezTo>
                  <a:cubicBezTo>
                    <a:pt x="493" y="38"/>
                    <a:pt x="513" y="54"/>
                    <a:pt x="513" y="88"/>
                  </a:cubicBezTo>
                  <a:cubicBezTo>
                    <a:pt x="513" y="128"/>
                    <a:pt x="491" y="145"/>
                    <a:pt x="462" y="144"/>
                  </a:cubicBezTo>
                </a:path>
              </a:pathLst>
            </a:custGeom>
            <a:solidFill>
              <a:srgbClr val="E86D1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3116263" y="1166813"/>
              <a:ext cx="185738" cy="200025"/>
            </a:xfrm>
            <a:custGeom>
              <a:avLst/>
              <a:gdLst>
                <a:gd name="T0" fmla="*/ 48 w 97"/>
                <a:gd name="T1" fmla="*/ 104 h 104"/>
                <a:gd name="T2" fmla="*/ 0 w 97"/>
                <a:gd name="T3" fmla="*/ 52 h 104"/>
                <a:gd name="T4" fmla="*/ 49 w 97"/>
                <a:gd name="T5" fmla="*/ 0 h 104"/>
                <a:gd name="T6" fmla="*/ 97 w 97"/>
                <a:gd name="T7" fmla="*/ 51 h 104"/>
                <a:gd name="T8" fmla="*/ 48 w 97"/>
                <a:gd name="T9" fmla="*/ 104 h 104"/>
              </a:gdLst>
              <a:ahLst/>
              <a:cxnLst>
                <a:cxn ang="0">
                  <a:pos x="T0" y="T1"/>
                </a:cxn>
                <a:cxn ang="0">
                  <a:pos x="T2" y="T3"/>
                </a:cxn>
                <a:cxn ang="0">
                  <a:pos x="T4" y="T5"/>
                </a:cxn>
                <a:cxn ang="0">
                  <a:pos x="T6" y="T7"/>
                </a:cxn>
                <a:cxn ang="0">
                  <a:pos x="T8" y="T9"/>
                </a:cxn>
              </a:cxnLst>
              <a:rect l="0" t="0" r="r" b="b"/>
              <a:pathLst>
                <a:path w="97" h="104">
                  <a:moveTo>
                    <a:pt x="48" y="104"/>
                  </a:moveTo>
                  <a:cubicBezTo>
                    <a:pt x="17" y="104"/>
                    <a:pt x="0" y="80"/>
                    <a:pt x="0" y="52"/>
                  </a:cubicBezTo>
                  <a:cubicBezTo>
                    <a:pt x="0" y="23"/>
                    <a:pt x="19" y="0"/>
                    <a:pt x="49" y="0"/>
                  </a:cubicBezTo>
                  <a:cubicBezTo>
                    <a:pt x="81" y="0"/>
                    <a:pt x="97" y="24"/>
                    <a:pt x="97" y="51"/>
                  </a:cubicBezTo>
                  <a:cubicBezTo>
                    <a:pt x="97" y="83"/>
                    <a:pt x="78" y="104"/>
                    <a:pt x="48" y="104"/>
                  </a:cubicBezTo>
                  <a:close/>
                </a:path>
              </a:pathLst>
            </a:custGeom>
            <a:solidFill>
              <a:srgbClr val="5C8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1862138" y="430213"/>
              <a:ext cx="1266825" cy="938212"/>
            </a:xfrm>
            <a:custGeom>
              <a:avLst/>
              <a:gdLst>
                <a:gd name="T0" fmla="*/ 547 w 662"/>
                <a:gd name="T1" fmla="*/ 195 h 491"/>
                <a:gd name="T2" fmla="*/ 474 w 662"/>
                <a:gd name="T3" fmla="*/ 139 h 491"/>
                <a:gd name="T4" fmla="*/ 529 w 662"/>
                <a:gd name="T5" fmla="*/ 103 h 491"/>
                <a:gd name="T6" fmla="*/ 626 w 662"/>
                <a:gd name="T7" fmla="*/ 126 h 491"/>
                <a:gd name="T8" fmla="*/ 650 w 662"/>
                <a:gd name="T9" fmla="*/ 24 h 491"/>
                <a:gd name="T10" fmla="*/ 531 w 662"/>
                <a:gd name="T11" fmla="*/ 0 h 491"/>
                <a:gd name="T12" fmla="*/ 376 w 662"/>
                <a:gd name="T13" fmla="*/ 71 h 491"/>
                <a:gd name="T14" fmla="*/ 376 w 662"/>
                <a:gd name="T15" fmla="*/ 7 h 491"/>
                <a:gd name="T16" fmla="*/ 258 w 662"/>
                <a:gd name="T17" fmla="*/ 7 h 491"/>
                <a:gd name="T18" fmla="*/ 258 w 662"/>
                <a:gd name="T19" fmla="*/ 278 h 491"/>
                <a:gd name="T20" fmla="*/ 188 w 662"/>
                <a:gd name="T21" fmla="*/ 390 h 491"/>
                <a:gd name="T22" fmla="*/ 118 w 662"/>
                <a:gd name="T23" fmla="*/ 277 h 491"/>
                <a:gd name="T24" fmla="*/ 118 w 662"/>
                <a:gd name="T25" fmla="*/ 7 h 491"/>
                <a:gd name="T26" fmla="*/ 0 w 662"/>
                <a:gd name="T27" fmla="*/ 7 h 491"/>
                <a:gd name="T28" fmla="*/ 0 w 662"/>
                <a:gd name="T29" fmla="*/ 267 h 491"/>
                <a:gd name="T30" fmla="*/ 184 w 662"/>
                <a:gd name="T31" fmla="*/ 491 h 491"/>
                <a:gd name="T32" fmla="*/ 376 w 662"/>
                <a:gd name="T33" fmla="*/ 270 h 491"/>
                <a:gd name="T34" fmla="*/ 376 w 662"/>
                <a:gd name="T35" fmla="*/ 225 h 491"/>
                <a:gd name="T36" fmla="*/ 472 w 662"/>
                <a:gd name="T37" fmla="*/ 293 h 491"/>
                <a:gd name="T38" fmla="*/ 541 w 662"/>
                <a:gd name="T39" fmla="*/ 347 h 491"/>
                <a:gd name="T40" fmla="*/ 481 w 662"/>
                <a:gd name="T41" fmla="*/ 386 h 491"/>
                <a:gd name="T42" fmla="*/ 411 w 662"/>
                <a:gd name="T43" fmla="*/ 375 h 491"/>
                <a:gd name="T44" fmla="*/ 389 w 662"/>
                <a:gd name="T45" fmla="*/ 430 h 491"/>
                <a:gd name="T46" fmla="*/ 360 w 662"/>
                <a:gd name="T47" fmla="*/ 473 h 491"/>
                <a:gd name="T48" fmla="*/ 475 w 662"/>
                <a:gd name="T49" fmla="*/ 491 h 491"/>
                <a:gd name="T50" fmla="*/ 662 w 662"/>
                <a:gd name="T51" fmla="*/ 339 h 491"/>
                <a:gd name="T52" fmla="*/ 547 w 662"/>
                <a:gd name="T53" fmla="*/ 19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2" h="491">
                  <a:moveTo>
                    <a:pt x="547" y="195"/>
                  </a:moveTo>
                  <a:cubicBezTo>
                    <a:pt x="491" y="173"/>
                    <a:pt x="474" y="163"/>
                    <a:pt x="474" y="139"/>
                  </a:cubicBezTo>
                  <a:cubicBezTo>
                    <a:pt x="474" y="118"/>
                    <a:pt x="494" y="103"/>
                    <a:pt x="529" y="103"/>
                  </a:cubicBezTo>
                  <a:cubicBezTo>
                    <a:pt x="574" y="103"/>
                    <a:pt x="607" y="118"/>
                    <a:pt x="626" y="126"/>
                  </a:cubicBezTo>
                  <a:cubicBezTo>
                    <a:pt x="650" y="24"/>
                    <a:pt x="650" y="24"/>
                    <a:pt x="650" y="24"/>
                  </a:cubicBezTo>
                  <a:cubicBezTo>
                    <a:pt x="621" y="10"/>
                    <a:pt x="584" y="0"/>
                    <a:pt x="531" y="0"/>
                  </a:cubicBezTo>
                  <a:cubicBezTo>
                    <a:pt x="458" y="0"/>
                    <a:pt x="404" y="28"/>
                    <a:pt x="376" y="71"/>
                  </a:cubicBezTo>
                  <a:cubicBezTo>
                    <a:pt x="376" y="7"/>
                    <a:pt x="376" y="7"/>
                    <a:pt x="376" y="7"/>
                  </a:cubicBezTo>
                  <a:cubicBezTo>
                    <a:pt x="258" y="7"/>
                    <a:pt x="258" y="7"/>
                    <a:pt x="258" y="7"/>
                  </a:cubicBezTo>
                  <a:cubicBezTo>
                    <a:pt x="258" y="278"/>
                    <a:pt x="258" y="278"/>
                    <a:pt x="258" y="278"/>
                  </a:cubicBezTo>
                  <a:cubicBezTo>
                    <a:pt x="258" y="353"/>
                    <a:pt x="235" y="390"/>
                    <a:pt x="188" y="390"/>
                  </a:cubicBezTo>
                  <a:cubicBezTo>
                    <a:pt x="141" y="390"/>
                    <a:pt x="118" y="349"/>
                    <a:pt x="118" y="277"/>
                  </a:cubicBezTo>
                  <a:cubicBezTo>
                    <a:pt x="118" y="7"/>
                    <a:pt x="118" y="7"/>
                    <a:pt x="118" y="7"/>
                  </a:cubicBezTo>
                  <a:cubicBezTo>
                    <a:pt x="0" y="7"/>
                    <a:pt x="0" y="7"/>
                    <a:pt x="0" y="7"/>
                  </a:cubicBezTo>
                  <a:cubicBezTo>
                    <a:pt x="0" y="267"/>
                    <a:pt x="0" y="267"/>
                    <a:pt x="0" y="267"/>
                  </a:cubicBezTo>
                  <a:cubicBezTo>
                    <a:pt x="0" y="420"/>
                    <a:pt x="63" y="491"/>
                    <a:pt x="184" y="491"/>
                  </a:cubicBezTo>
                  <a:cubicBezTo>
                    <a:pt x="308" y="491"/>
                    <a:pt x="376" y="417"/>
                    <a:pt x="376" y="270"/>
                  </a:cubicBezTo>
                  <a:cubicBezTo>
                    <a:pt x="376" y="225"/>
                    <a:pt x="376" y="225"/>
                    <a:pt x="376" y="225"/>
                  </a:cubicBezTo>
                  <a:cubicBezTo>
                    <a:pt x="396" y="254"/>
                    <a:pt x="428" y="276"/>
                    <a:pt x="472" y="293"/>
                  </a:cubicBezTo>
                  <a:cubicBezTo>
                    <a:pt x="521" y="311"/>
                    <a:pt x="541" y="324"/>
                    <a:pt x="541" y="347"/>
                  </a:cubicBezTo>
                  <a:cubicBezTo>
                    <a:pt x="541" y="371"/>
                    <a:pt x="522" y="386"/>
                    <a:pt x="481" y="386"/>
                  </a:cubicBezTo>
                  <a:cubicBezTo>
                    <a:pt x="460" y="386"/>
                    <a:pt x="435" y="382"/>
                    <a:pt x="411" y="375"/>
                  </a:cubicBezTo>
                  <a:cubicBezTo>
                    <a:pt x="406" y="395"/>
                    <a:pt x="399" y="413"/>
                    <a:pt x="389" y="430"/>
                  </a:cubicBezTo>
                  <a:cubicBezTo>
                    <a:pt x="381" y="446"/>
                    <a:pt x="371" y="460"/>
                    <a:pt x="360" y="473"/>
                  </a:cubicBezTo>
                  <a:cubicBezTo>
                    <a:pt x="398" y="485"/>
                    <a:pt x="442" y="491"/>
                    <a:pt x="475" y="491"/>
                  </a:cubicBezTo>
                  <a:cubicBezTo>
                    <a:pt x="603" y="491"/>
                    <a:pt x="662" y="420"/>
                    <a:pt x="662" y="339"/>
                  </a:cubicBezTo>
                  <a:cubicBezTo>
                    <a:pt x="662" y="272"/>
                    <a:pt x="626" y="227"/>
                    <a:pt x="547" y="195"/>
                  </a:cubicBezTo>
                </a:path>
              </a:pathLst>
            </a:custGeom>
            <a:solidFill>
              <a:srgbClr val="5C8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3149600" y="1435100"/>
              <a:ext cx="50800" cy="49212"/>
            </a:xfrm>
            <a:custGeom>
              <a:avLst/>
              <a:gdLst>
                <a:gd name="T0" fmla="*/ 14 w 27"/>
                <a:gd name="T1" fmla="*/ 0 h 26"/>
                <a:gd name="T2" fmla="*/ 27 w 27"/>
                <a:gd name="T3" fmla="*/ 13 h 26"/>
                <a:gd name="T4" fmla="*/ 14 w 27"/>
                <a:gd name="T5" fmla="*/ 26 h 26"/>
                <a:gd name="T6" fmla="*/ 0 w 27"/>
                <a:gd name="T7" fmla="*/ 13 h 26"/>
                <a:gd name="T8" fmla="*/ 14 w 27"/>
                <a:gd name="T9" fmla="*/ 0 h 26"/>
                <a:gd name="T10" fmla="*/ 14 w 27"/>
                <a:gd name="T11" fmla="*/ 3 h 26"/>
                <a:gd name="T12" fmla="*/ 5 w 27"/>
                <a:gd name="T13" fmla="*/ 13 h 26"/>
                <a:gd name="T14" fmla="*/ 14 w 27"/>
                <a:gd name="T15" fmla="*/ 22 h 26"/>
                <a:gd name="T16" fmla="*/ 23 w 27"/>
                <a:gd name="T17" fmla="*/ 13 h 26"/>
                <a:gd name="T18" fmla="*/ 14 w 27"/>
                <a:gd name="T19" fmla="*/ 3 h 26"/>
                <a:gd name="T20" fmla="*/ 12 w 27"/>
                <a:gd name="T21" fmla="*/ 18 h 26"/>
                <a:gd name="T22" fmla="*/ 8 w 27"/>
                <a:gd name="T23" fmla="*/ 18 h 26"/>
                <a:gd name="T24" fmla="*/ 8 w 27"/>
                <a:gd name="T25" fmla="*/ 7 h 26"/>
                <a:gd name="T26" fmla="*/ 14 w 27"/>
                <a:gd name="T27" fmla="*/ 6 h 26"/>
                <a:gd name="T28" fmla="*/ 19 w 27"/>
                <a:gd name="T29" fmla="*/ 7 h 26"/>
                <a:gd name="T30" fmla="*/ 20 w 27"/>
                <a:gd name="T31" fmla="*/ 10 h 26"/>
                <a:gd name="T32" fmla="*/ 17 w 27"/>
                <a:gd name="T33" fmla="*/ 13 h 26"/>
                <a:gd name="T34" fmla="*/ 17 w 27"/>
                <a:gd name="T35" fmla="*/ 13 h 26"/>
                <a:gd name="T36" fmla="*/ 20 w 27"/>
                <a:gd name="T37" fmla="*/ 16 h 26"/>
                <a:gd name="T38" fmla="*/ 21 w 27"/>
                <a:gd name="T39" fmla="*/ 18 h 26"/>
                <a:gd name="T40" fmla="*/ 16 w 27"/>
                <a:gd name="T41" fmla="*/ 18 h 26"/>
                <a:gd name="T42" fmla="*/ 15 w 27"/>
                <a:gd name="T43" fmla="*/ 16 h 26"/>
                <a:gd name="T44" fmla="*/ 13 w 27"/>
                <a:gd name="T45" fmla="*/ 14 h 26"/>
                <a:gd name="T46" fmla="*/ 12 w 27"/>
                <a:gd name="T47" fmla="*/ 14 h 26"/>
                <a:gd name="T48" fmla="*/ 12 w 27"/>
                <a:gd name="T49" fmla="*/ 18 h 26"/>
                <a:gd name="T50" fmla="*/ 13 w 27"/>
                <a:gd name="T51" fmla="*/ 12 h 26"/>
                <a:gd name="T52" fmla="*/ 13 w 27"/>
                <a:gd name="T53" fmla="*/ 12 h 26"/>
                <a:gd name="T54" fmla="*/ 15 w 27"/>
                <a:gd name="T55" fmla="*/ 11 h 26"/>
                <a:gd name="T56" fmla="*/ 14 w 27"/>
                <a:gd name="T57" fmla="*/ 9 h 26"/>
                <a:gd name="T58" fmla="*/ 13 w 27"/>
                <a:gd name="T59" fmla="*/ 9 h 26"/>
                <a:gd name="T60" fmla="*/ 13 w 27"/>
                <a:gd name="T6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26">
                  <a:moveTo>
                    <a:pt x="14" y="0"/>
                  </a:moveTo>
                  <a:cubicBezTo>
                    <a:pt x="21" y="0"/>
                    <a:pt x="27" y="5"/>
                    <a:pt x="27" y="13"/>
                  </a:cubicBezTo>
                  <a:cubicBezTo>
                    <a:pt x="27" y="20"/>
                    <a:pt x="21" y="26"/>
                    <a:pt x="14" y="26"/>
                  </a:cubicBezTo>
                  <a:cubicBezTo>
                    <a:pt x="6" y="26"/>
                    <a:pt x="0" y="20"/>
                    <a:pt x="0" y="13"/>
                  </a:cubicBezTo>
                  <a:cubicBezTo>
                    <a:pt x="0" y="5"/>
                    <a:pt x="6" y="0"/>
                    <a:pt x="14" y="0"/>
                  </a:cubicBezTo>
                  <a:close/>
                  <a:moveTo>
                    <a:pt x="14" y="3"/>
                  </a:moveTo>
                  <a:cubicBezTo>
                    <a:pt x="9" y="3"/>
                    <a:pt x="5" y="7"/>
                    <a:pt x="5" y="13"/>
                  </a:cubicBezTo>
                  <a:cubicBezTo>
                    <a:pt x="5" y="18"/>
                    <a:pt x="9" y="22"/>
                    <a:pt x="14" y="22"/>
                  </a:cubicBezTo>
                  <a:cubicBezTo>
                    <a:pt x="19" y="22"/>
                    <a:pt x="23" y="18"/>
                    <a:pt x="23" y="13"/>
                  </a:cubicBezTo>
                  <a:cubicBezTo>
                    <a:pt x="23" y="7"/>
                    <a:pt x="19" y="3"/>
                    <a:pt x="14" y="3"/>
                  </a:cubicBezTo>
                  <a:close/>
                  <a:moveTo>
                    <a:pt x="12" y="18"/>
                  </a:moveTo>
                  <a:cubicBezTo>
                    <a:pt x="8" y="18"/>
                    <a:pt x="8" y="18"/>
                    <a:pt x="8" y="18"/>
                  </a:cubicBezTo>
                  <a:cubicBezTo>
                    <a:pt x="8" y="7"/>
                    <a:pt x="8" y="7"/>
                    <a:pt x="8" y="7"/>
                  </a:cubicBezTo>
                  <a:cubicBezTo>
                    <a:pt x="9" y="7"/>
                    <a:pt x="11" y="6"/>
                    <a:pt x="14" y="6"/>
                  </a:cubicBezTo>
                  <a:cubicBezTo>
                    <a:pt x="17" y="6"/>
                    <a:pt x="18" y="7"/>
                    <a:pt x="19" y="7"/>
                  </a:cubicBezTo>
                  <a:cubicBezTo>
                    <a:pt x="19" y="8"/>
                    <a:pt x="20" y="9"/>
                    <a:pt x="20" y="10"/>
                  </a:cubicBezTo>
                  <a:cubicBezTo>
                    <a:pt x="20" y="11"/>
                    <a:pt x="19" y="12"/>
                    <a:pt x="17" y="13"/>
                  </a:cubicBezTo>
                  <a:cubicBezTo>
                    <a:pt x="17" y="13"/>
                    <a:pt x="17" y="13"/>
                    <a:pt x="17" y="13"/>
                  </a:cubicBezTo>
                  <a:cubicBezTo>
                    <a:pt x="19" y="13"/>
                    <a:pt x="19" y="14"/>
                    <a:pt x="20" y="16"/>
                  </a:cubicBezTo>
                  <a:cubicBezTo>
                    <a:pt x="20" y="17"/>
                    <a:pt x="20" y="18"/>
                    <a:pt x="21" y="18"/>
                  </a:cubicBezTo>
                  <a:cubicBezTo>
                    <a:pt x="16" y="18"/>
                    <a:pt x="16" y="18"/>
                    <a:pt x="16" y="18"/>
                  </a:cubicBezTo>
                  <a:cubicBezTo>
                    <a:pt x="16" y="18"/>
                    <a:pt x="15" y="17"/>
                    <a:pt x="15" y="16"/>
                  </a:cubicBezTo>
                  <a:cubicBezTo>
                    <a:pt x="15" y="15"/>
                    <a:pt x="14" y="14"/>
                    <a:pt x="13" y="14"/>
                  </a:cubicBezTo>
                  <a:cubicBezTo>
                    <a:pt x="12" y="14"/>
                    <a:pt x="12" y="14"/>
                    <a:pt x="12" y="14"/>
                  </a:cubicBezTo>
                  <a:lnTo>
                    <a:pt x="12" y="18"/>
                  </a:lnTo>
                  <a:close/>
                  <a:moveTo>
                    <a:pt x="13" y="12"/>
                  </a:moveTo>
                  <a:cubicBezTo>
                    <a:pt x="13" y="12"/>
                    <a:pt x="13" y="12"/>
                    <a:pt x="13" y="12"/>
                  </a:cubicBezTo>
                  <a:cubicBezTo>
                    <a:pt x="15" y="12"/>
                    <a:pt x="15" y="11"/>
                    <a:pt x="15" y="11"/>
                  </a:cubicBezTo>
                  <a:cubicBezTo>
                    <a:pt x="15" y="10"/>
                    <a:pt x="15" y="9"/>
                    <a:pt x="14" y="9"/>
                  </a:cubicBezTo>
                  <a:cubicBezTo>
                    <a:pt x="13" y="9"/>
                    <a:pt x="13" y="9"/>
                    <a:pt x="13" y="9"/>
                  </a:cubicBezTo>
                  <a:lnTo>
                    <a:pt x="13" y="12"/>
                  </a:lnTo>
                  <a:close/>
                </a:path>
              </a:pathLst>
            </a:custGeom>
            <a:solidFill>
              <a:srgbClr val="E86D1F"/>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3" name="Picture 12">
            <a:extLst>
              <a:ext uri="{FF2B5EF4-FFF2-40B4-BE49-F238E27FC236}">
                <a16:creationId xmlns:a16="http://schemas.microsoft.com/office/drawing/2014/main" id="{8A078DDB-C2E1-EA46-AC82-E728A30DD9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2" y="6431994"/>
            <a:ext cx="1925913" cy="261141"/>
          </a:xfrm>
          <a:prstGeom prst="rect">
            <a:avLst/>
          </a:prstGeom>
        </p:spPr>
      </p:pic>
      <p:sp>
        <p:nvSpPr>
          <p:cNvPr id="14" name="Picture Placeholder 13"/>
          <p:cNvSpPr>
            <a:spLocks noGrp="1"/>
          </p:cNvSpPr>
          <p:nvPr>
            <p:ph type="pic" sz="quarter" idx="14" hasCustomPrompt="1"/>
          </p:nvPr>
        </p:nvSpPr>
        <p:spPr>
          <a:xfrm>
            <a:off x="5962649" y="1276349"/>
            <a:ext cx="5905501" cy="4703305"/>
          </a:xfrm>
          <a:prstGeom prst="roundRect">
            <a:avLst>
              <a:gd name="adj" fmla="val 1883"/>
            </a:avLst>
          </a:prstGeom>
          <a:effectLst>
            <a:outerShdw blurRad="139700" dist="63500" dir="20220000" algn="tl" rotWithShape="0">
              <a:prstClr val="black">
                <a:alpha val="24000"/>
              </a:prstClr>
            </a:outerShdw>
            <a:reflection blurRad="190500" stA="52000" endA="300" endPos="23000" dir="5400000" sy="-100000" algn="bl" rotWithShape="0"/>
          </a:effectLst>
        </p:spPr>
        <p:txBody>
          <a:bodyPr anchor="ctr"/>
          <a:lstStyle>
            <a:lvl1pPr marL="0" indent="0" algn="ctr">
              <a:buNone/>
              <a:defRPr/>
            </a:lvl1pPr>
          </a:lstStyle>
          <a:p>
            <a:r>
              <a:rPr lang="en-US"/>
              <a:t>Place Image Here</a:t>
            </a:r>
          </a:p>
        </p:txBody>
      </p:sp>
      <p:sp>
        <p:nvSpPr>
          <p:cNvPr id="17" name="Content Placeholder 2"/>
          <p:cNvSpPr>
            <a:spLocks noGrp="1"/>
          </p:cNvSpPr>
          <p:nvPr>
            <p:ph idx="1"/>
          </p:nvPr>
        </p:nvSpPr>
        <p:spPr>
          <a:xfrm>
            <a:off x="352425" y="1602769"/>
            <a:ext cx="5438775" cy="4378932"/>
          </a:xfrm>
        </p:spPr>
        <p:txBody>
          <a:bodyPr>
            <a:normAutofit/>
          </a:bodyPr>
          <a:lstStyle>
            <a:lvl1pPr>
              <a:defRPr sz="2000"/>
            </a:lvl1pPr>
            <a:lvl2pPr marL="457200" indent="-228600">
              <a:defRPr sz="1800"/>
            </a:lvl2pPr>
            <a:lvl3pPr marL="685800" indent="-228600">
              <a:defRPr sz="1600"/>
            </a:lvl3pPr>
            <a:lvl4pPr marL="800100" indent="-114300">
              <a:defRPr sz="1400"/>
            </a:lvl4pPr>
            <a:lvl5pPr marL="1028700" indent="-11430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768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 2">
    <p:spTree>
      <p:nvGrpSpPr>
        <p:cNvPr id="1" name=""/>
        <p:cNvGrpSpPr/>
        <p:nvPr/>
      </p:nvGrpSpPr>
      <p:grpSpPr>
        <a:xfrm>
          <a:off x="0" y="0"/>
          <a:ext cx="0" cy="0"/>
          <a:chOff x="0" y="0"/>
          <a:chExt cx="0" cy="0"/>
        </a:xfrm>
      </p:grpSpPr>
      <p:sp>
        <p:nvSpPr>
          <p:cNvPr id="2" name="Title 1"/>
          <p:cNvSpPr>
            <a:spLocks noGrp="1"/>
          </p:cNvSpPr>
          <p:nvPr>
            <p:ph type="title"/>
          </p:nvPr>
        </p:nvSpPr>
        <p:spPr>
          <a:xfrm>
            <a:off x="352425" y="365126"/>
            <a:ext cx="11506200" cy="425450"/>
          </a:xfrm>
        </p:spPr>
        <p:txBody>
          <a:bodyPr>
            <a:noAutofit/>
          </a:bodyPr>
          <a:lstStyle>
            <a:lvl1pPr>
              <a:defRPr sz="2800" b="1">
                <a:solidFill>
                  <a:srgbClr val="5C8727"/>
                </a:solidFill>
              </a:defRPr>
            </a:lvl1pPr>
          </a:lstStyle>
          <a:p>
            <a:r>
              <a:rPr lang="en-US"/>
              <a:t>Click to edit Master title style</a:t>
            </a:r>
          </a:p>
        </p:txBody>
      </p:sp>
      <p:sp>
        <p:nvSpPr>
          <p:cNvPr id="7" name="Slide Number Placeholder 5"/>
          <p:cNvSpPr>
            <a:spLocks noGrp="1"/>
          </p:cNvSpPr>
          <p:nvPr>
            <p:ph type="sldNum" sz="quarter" idx="12"/>
          </p:nvPr>
        </p:nvSpPr>
        <p:spPr>
          <a:xfrm>
            <a:off x="5791200" y="6431994"/>
            <a:ext cx="609600" cy="261141"/>
          </a:xfrm>
        </p:spPr>
        <p:txBody>
          <a:bodyPr/>
          <a:lstStyle>
            <a:lvl1pPr algn="ctr">
              <a:defRPr sz="1050">
                <a:latin typeface="Arial" panose="020B0604020202020204" pitchFamily="34" charset="0"/>
                <a:cs typeface="Arial" panose="020B0604020202020204" pitchFamily="34" charset="0"/>
              </a:defRPr>
            </a:lvl1pPr>
          </a:lstStyle>
          <a:p>
            <a:fld id="{B2C51267-018B-4065-ABAE-752916EAA8B1}" type="slidenum">
              <a:rPr lang="en-US" smtClean="0"/>
              <a:pPr/>
              <a:t>‹#›</a:t>
            </a:fld>
            <a:endParaRPr lang="en-US"/>
          </a:p>
        </p:txBody>
      </p:sp>
      <p:grpSp>
        <p:nvGrpSpPr>
          <p:cNvPr id="8" name="Group 7"/>
          <p:cNvGrpSpPr/>
          <p:nvPr userDrawn="1"/>
        </p:nvGrpSpPr>
        <p:grpSpPr>
          <a:xfrm>
            <a:off x="11437697" y="6108540"/>
            <a:ext cx="586229" cy="542924"/>
            <a:chOff x="1862138" y="430213"/>
            <a:chExt cx="1439863" cy="1333500"/>
          </a:xfrm>
        </p:grpSpPr>
        <p:sp>
          <p:nvSpPr>
            <p:cNvPr id="9" name="Freeform 8"/>
            <p:cNvSpPr>
              <a:spLocks noEditPoints="1"/>
            </p:cNvSpPr>
            <p:nvPr userDrawn="1"/>
          </p:nvSpPr>
          <p:spPr bwMode="auto">
            <a:xfrm>
              <a:off x="1881188" y="1417638"/>
              <a:ext cx="1270000" cy="346075"/>
            </a:xfrm>
            <a:custGeom>
              <a:avLst/>
              <a:gdLst>
                <a:gd name="T0" fmla="*/ 620 w 663"/>
                <a:gd name="T1" fmla="*/ 72 h 181"/>
                <a:gd name="T2" fmla="*/ 590 w 663"/>
                <a:gd name="T3" fmla="*/ 52 h 181"/>
                <a:gd name="T4" fmla="*/ 611 w 663"/>
                <a:gd name="T5" fmla="*/ 39 h 181"/>
                <a:gd name="T6" fmla="*/ 647 w 663"/>
                <a:gd name="T7" fmla="*/ 47 h 181"/>
                <a:gd name="T8" fmla="*/ 657 w 663"/>
                <a:gd name="T9" fmla="*/ 9 h 181"/>
                <a:gd name="T10" fmla="*/ 612 w 663"/>
                <a:gd name="T11" fmla="*/ 0 h 181"/>
                <a:gd name="T12" fmla="*/ 548 w 663"/>
                <a:gd name="T13" fmla="*/ 39 h 181"/>
                <a:gd name="T14" fmla="*/ 530 w 663"/>
                <a:gd name="T15" fmla="*/ 19 h 181"/>
                <a:gd name="T16" fmla="*/ 461 w 663"/>
                <a:gd name="T17" fmla="*/ 2 h 181"/>
                <a:gd name="T18" fmla="*/ 409 w 663"/>
                <a:gd name="T19" fmla="*/ 6 h 181"/>
                <a:gd name="T20" fmla="*/ 409 w 663"/>
                <a:gd name="T21" fmla="*/ 57 h 181"/>
                <a:gd name="T22" fmla="*/ 333 w 663"/>
                <a:gd name="T23" fmla="*/ 0 h 181"/>
                <a:gd name="T24" fmla="*/ 256 w 663"/>
                <a:gd name="T25" fmla="*/ 55 h 181"/>
                <a:gd name="T26" fmla="*/ 181 w 663"/>
                <a:gd name="T27" fmla="*/ 0 h 181"/>
                <a:gd name="T28" fmla="*/ 100 w 663"/>
                <a:gd name="T29" fmla="*/ 74 h 181"/>
                <a:gd name="T30" fmla="*/ 44 w 663"/>
                <a:gd name="T31" fmla="*/ 74 h 181"/>
                <a:gd name="T32" fmla="*/ 44 w 663"/>
                <a:gd name="T33" fmla="*/ 42 h 181"/>
                <a:gd name="T34" fmla="*/ 106 w 663"/>
                <a:gd name="T35" fmla="*/ 42 h 181"/>
                <a:gd name="T36" fmla="*/ 106 w 663"/>
                <a:gd name="T37" fmla="*/ 3 h 181"/>
                <a:gd name="T38" fmla="*/ 0 w 663"/>
                <a:gd name="T39" fmla="*/ 3 h 181"/>
                <a:gd name="T40" fmla="*/ 0 w 663"/>
                <a:gd name="T41" fmla="*/ 179 h 181"/>
                <a:gd name="T42" fmla="*/ 44 w 663"/>
                <a:gd name="T43" fmla="*/ 179 h 181"/>
                <a:gd name="T44" fmla="*/ 44 w 663"/>
                <a:gd name="T45" fmla="*/ 112 h 181"/>
                <a:gd name="T46" fmla="*/ 101 w 663"/>
                <a:gd name="T47" fmla="*/ 112 h 181"/>
                <a:gd name="T48" fmla="*/ 179 w 663"/>
                <a:gd name="T49" fmla="*/ 181 h 181"/>
                <a:gd name="T50" fmla="*/ 179 w 663"/>
                <a:gd name="T51" fmla="*/ 181 h 181"/>
                <a:gd name="T52" fmla="*/ 256 w 663"/>
                <a:gd name="T53" fmla="*/ 127 h 181"/>
                <a:gd name="T54" fmla="*/ 330 w 663"/>
                <a:gd name="T55" fmla="*/ 181 h 181"/>
                <a:gd name="T56" fmla="*/ 330 w 663"/>
                <a:gd name="T57" fmla="*/ 181 h 181"/>
                <a:gd name="T58" fmla="*/ 409 w 663"/>
                <a:gd name="T59" fmla="*/ 123 h 181"/>
                <a:gd name="T60" fmla="*/ 409 w 663"/>
                <a:gd name="T61" fmla="*/ 177 h 181"/>
                <a:gd name="T62" fmla="*/ 453 w 663"/>
                <a:gd name="T63" fmla="*/ 181 h 181"/>
                <a:gd name="T64" fmla="*/ 531 w 663"/>
                <a:gd name="T65" fmla="*/ 159 h 181"/>
                <a:gd name="T66" fmla="*/ 559 w 663"/>
                <a:gd name="T67" fmla="*/ 89 h 181"/>
                <a:gd name="T68" fmla="*/ 592 w 663"/>
                <a:gd name="T69" fmla="*/ 108 h 181"/>
                <a:gd name="T70" fmla="*/ 618 w 663"/>
                <a:gd name="T71" fmla="*/ 128 h 181"/>
                <a:gd name="T72" fmla="*/ 595 w 663"/>
                <a:gd name="T73" fmla="*/ 143 h 181"/>
                <a:gd name="T74" fmla="*/ 570 w 663"/>
                <a:gd name="T75" fmla="*/ 139 h 181"/>
                <a:gd name="T76" fmla="*/ 546 w 663"/>
                <a:gd name="T77" fmla="*/ 170 h 181"/>
                <a:gd name="T78" fmla="*/ 545 w 663"/>
                <a:gd name="T79" fmla="*/ 171 h 181"/>
                <a:gd name="T80" fmla="*/ 593 w 663"/>
                <a:gd name="T81" fmla="*/ 181 h 181"/>
                <a:gd name="T82" fmla="*/ 663 w 663"/>
                <a:gd name="T83" fmla="*/ 125 h 181"/>
                <a:gd name="T84" fmla="*/ 620 w 663"/>
                <a:gd name="T85" fmla="*/ 72 h 181"/>
                <a:gd name="T86" fmla="*/ 181 w 663"/>
                <a:gd name="T87" fmla="*/ 144 h 181"/>
                <a:gd name="T88" fmla="*/ 180 w 663"/>
                <a:gd name="T89" fmla="*/ 144 h 181"/>
                <a:gd name="T90" fmla="*/ 146 w 663"/>
                <a:gd name="T91" fmla="*/ 91 h 181"/>
                <a:gd name="T92" fmla="*/ 180 w 663"/>
                <a:gd name="T93" fmla="*/ 37 h 181"/>
                <a:gd name="T94" fmla="*/ 215 w 663"/>
                <a:gd name="T95" fmla="*/ 91 h 181"/>
                <a:gd name="T96" fmla="*/ 181 w 663"/>
                <a:gd name="T97" fmla="*/ 144 h 181"/>
                <a:gd name="T98" fmla="*/ 332 w 663"/>
                <a:gd name="T99" fmla="*/ 144 h 181"/>
                <a:gd name="T100" fmla="*/ 332 w 663"/>
                <a:gd name="T101" fmla="*/ 144 h 181"/>
                <a:gd name="T102" fmla="*/ 297 w 663"/>
                <a:gd name="T103" fmla="*/ 91 h 181"/>
                <a:gd name="T104" fmla="*/ 332 w 663"/>
                <a:gd name="T105" fmla="*/ 37 h 181"/>
                <a:gd name="T106" fmla="*/ 366 w 663"/>
                <a:gd name="T107" fmla="*/ 91 h 181"/>
                <a:gd name="T108" fmla="*/ 332 w 663"/>
                <a:gd name="T109" fmla="*/ 144 h 181"/>
                <a:gd name="T110" fmla="*/ 462 w 663"/>
                <a:gd name="T111" fmla="*/ 144 h 181"/>
                <a:gd name="T112" fmla="*/ 453 w 663"/>
                <a:gd name="T113" fmla="*/ 144 h 181"/>
                <a:gd name="T114" fmla="*/ 453 w 663"/>
                <a:gd name="T115" fmla="*/ 39 h 181"/>
                <a:gd name="T116" fmla="*/ 467 w 663"/>
                <a:gd name="T117" fmla="*/ 38 h 181"/>
                <a:gd name="T118" fmla="*/ 513 w 663"/>
                <a:gd name="T119" fmla="*/ 88 h 181"/>
                <a:gd name="T120" fmla="*/ 462 w 663"/>
                <a:gd name="T121" fmla="*/ 14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3" h="181">
                  <a:moveTo>
                    <a:pt x="620" y="72"/>
                  </a:moveTo>
                  <a:cubicBezTo>
                    <a:pt x="599" y="64"/>
                    <a:pt x="590" y="61"/>
                    <a:pt x="590" y="52"/>
                  </a:cubicBezTo>
                  <a:cubicBezTo>
                    <a:pt x="590" y="44"/>
                    <a:pt x="598" y="39"/>
                    <a:pt x="611" y="39"/>
                  </a:cubicBezTo>
                  <a:cubicBezTo>
                    <a:pt x="628" y="39"/>
                    <a:pt x="640" y="44"/>
                    <a:pt x="647" y="47"/>
                  </a:cubicBezTo>
                  <a:cubicBezTo>
                    <a:pt x="657" y="9"/>
                    <a:pt x="657" y="9"/>
                    <a:pt x="657" y="9"/>
                  </a:cubicBezTo>
                  <a:cubicBezTo>
                    <a:pt x="646" y="4"/>
                    <a:pt x="632" y="0"/>
                    <a:pt x="612" y="0"/>
                  </a:cubicBezTo>
                  <a:cubicBezTo>
                    <a:pt x="578" y="0"/>
                    <a:pt x="555" y="16"/>
                    <a:pt x="548" y="39"/>
                  </a:cubicBezTo>
                  <a:cubicBezTo>
                    <a:pt x="543" y="31"/>
                    <a:pt x="537" y="24"/>
                    <a:pt x="530" y="19"/>
                  </a:cubicBezTo>
                  <a:cubicBezTo>
                    <a:pt x="513" y="7"/>
                    <a:pt x="493" y="2"/>
                    <a:pt x="461" y="2"/>
                  </a:cubicBezTo>
                  <a:cubicBezTo>
                    <a:pt x="442" y="2"/>
                    <a:pt x="423" y="3"/>
                    <a:pt x="409" y="6"/>
                  </a:cubicBezTo>
                  <a:cubicBezTo>
                    <a:pt x="409" y="57"/>
                    <a:pt x="409" y="57"/>
                    <a:pt x="409" y="57"/>
                  </a:cubicBezTo>
                  <a:cubicBezTo>
                    <a:pt x="399" y="25"/>
                    <a:pt x="373" y="0"/>
                    <a:pt x="333" y="0"/>
                  </a:cubicBezTo>
                  <a:cubicBezTo>
                    <a:pt x="295" y="0"/>
                    <a:pt x="268" y="22"/>
                    <a:pt x="256" y="55"/>
                  </a:cubicBezTo>
                  <a:cubicBezTo>
                    <a:pt x="246" y="24"/>
                    <a:pt x="221" y="0"/>
                    <a:pt x="181" y="0"/>
                  </a:cubicBezTo>
                  <a:cubicBezTo>
                    <a:pt x="137" y="0"/>
                    <a:pt x="107" y="32"/>
                    <a:pt x="100" y="74"/>
                  </a:cubicBezTo>
                  <a:cubicBezTo>
                    <a:pt x="44" y="74"/>
                    <a:pt x="44" y="74"/>
                    <a:pt x="44" y="74"/>
                  </a:cubicBezTo>
                  <a:cubicBezTo>
                    <a:pt x="44" y="42"/>
                    <a:pt x="44" y="42"/>
                    <a:pt x="44" y="42"/>
                  </a:cubicBezTo>
                  <a:cubicBezTo>
                    <a:pt x="106" y="42"/>
                    <a:pt x="106" y="42"/>
                    <a:pt x="106" y="42"/>
                  </a:cubicBezTo>
                  <a:cubicBezTo>
                    <a:pt x="106" y="3"/>
                    <a:pt x="106" y="3"/>
                    <a:pt x="106" y="3"/>
                  </a:cubicBezTo>
                  <a:cubicBezTo>
                    <a:pt x="0" y="3"/>
                    <a:pt x="0" y="3"/>
                    <a:pt x="0" y="3"/>
                  </a:cubicBezTo>
                  <a:cubicBezTo>
                    <a:pt x="0" y="179"/>
                    <a:pt x="0" y="179"/>
                    <a:pt x="0" y="179"/>
                  </a:cubicBezTo>
                  <a:cubicBezTo>
                    <a:pt x="44" y="179"/>
                    <a:pt x="44" y="179"/>
                    <a:pt x="44" y="179"/>
                  </a:cubicBezTo>
                  <a:cubicBezTo>
                    <a:pt x="44" y="112"/>
                    <a:pt x="44" y="112"/>
                    <a:pt x="44" y="112"/>
                  </a:cubicBezTo>
                  <a:cubicBezTo>
                    <a:pt x="101" y="112"/>
                    <a:pt x="101" y="112"/>
                    <a:pt x="101" y="112"/>
                  </a:cubicBezTo>
                  <a:cubicBezTo>
                    <a:pt x="107" y="151"/>
                    <a:pt x="134" y="181"/>
                    <a:pt x="179" y="181"/>
                  </a:cubicBezTo>
                  <a:cubicBezTo>
                    <a:pt x="179" y="181"/>
                    <a:pt x="179" y="181"/>
                    <a:pt x="179" y="181"/>
                  </a:cubicBezTo>
                  <a:cubicBezTo>
                    <a:pt x="217" y="181"/>
                    <a:pt x="244" y="161"/>
                    <a:pt x="256" y="127"/>
                  </a:cubicBezTo>
                  <a:cubicBezTo>
                    <a:pt x="266" y="159"/>
                    <a:pt x="292" y="181"/>
                    <a:pt x="330" y="181"/>
                  </a:cubicBezTo>
                  <a:cubicBezTo>
                    <a:pt x="330" y="181"/>
                    <a:pt x="330" y="181"/>
                    <a:pt x="330" y="181"/>
                  </a:cubicBezTo>
                  <a:cubicBezTo>
                    <a:pt x="370" y="181"/>
                    <a:pt x="398" y="159"/>
                    <a:pt x="409" y="123"/>
                  </a:cubicBezTo>
                  <a:cubicBezTo>
                    <a:pt x="409" y="177"/>
                    <a:pt x="409" y="177"/>
                    <a:pt x="409" y="177"/>
                  </a:cubicBezTo>
                  <a:cubicBezTo>
                    <a:pt x="417" y="179"/>
                    <a:pt x="431" y="181"/>
                    <a:pt x="453" y="181"/>
                  </a:cubicBezTo>
                  <a:cubicBezTo>
                    <a:pt x="485" y="181"/>
                    <a:pt x="513" y="174"/>
                    <a:pt x="531" y="159"/>
                  </a:cubicBezTo>
                  <a:cubicBezTo>
                    <a:pt x="546" y="146"/>
                    <a:pt x="559" y="124"/>
                    <a:pt x="559" y="89"/>
                  </a:cubicBezTo>
                  <a:cubicBezTo>
                    <a:pt x="568" y="97"/>
                    <a:pt x="579" y="103"/>
                    <a:pt x="592" y="108"/>
                  </a:cubicBezTo>
                  <a:cubicBezTo>
                    <a:pt x="611" y="115"/>
                    <a:pt x="618" y="120"/>
                    <a:pt x="618" y="128"/>
                  </a:cubicBezTo>
                  <a:cubicBezTo>
                    <a:pt x="618" y="137"/>
                    <a:pt x="611" y="143"/>
                    <a:pt x="595" y="143"/>
                  </a:cubicBezTo>
                  <a:cubicBezTo>
                    <a:pt x="586" y="143"/>
                    <a:pt x="578" y="141"/>
                    <a:pt x="570" y="139"/>
                  </a:cubicBezTo>
                  <a:cubicBezTo>
                    <a:pt x="564" y="152"/>
                    <a:pt x="555" y="162"/>
                    <a:pt x="546" y="170"/>
                  </a:cubicBezTo>
                  <a:cubicBezTo>
                    <a:pt x="546" y="170"/>
                    <a:pt x="545" y="171"/>
                    <a:pt x="545" y="171"/>
                  </a:cubicBezTo>
                  <a:cubicBezTo>
                    <a:pt x="555" y="176"/>
                    <a:pt x="573" y="181"/>
                    <a:pt x="593" y="181"/>
                  </a:cubicBezTo>
                  <a:cubicBezTo>
                    <a:pt x="641" y="181"/>
                    <a:pt x="663" y="155"/>
                    <a:pt x="663" y="125"/>
                  </a:cubicBezTo>
                  <a:cubicBezTo>
                    <a:pt x="663" y="101"/>
                    <a:pt x="650" y="84"/>
                    <a:pt x="620" y="72"/>
                  </a:cubicBezTo>
                  <a:moveTo>
                    <a:pt x="181" y="144"/>
                  </a:moveTo>
                  <a:cubicBezTo>
                    <a:pt x="180" y="144"/>
                    <a:pt x="180" y="144"/>
                    <a:pt x="180" y="144"/>
                  </a:cubicBezTo>
                  <a:cubicBezTo>
                    <a:pt x="159" y="144"/>
                    <a:pt x="146" y="122"/>
                    <a:pt x="146" y="91"/>
                  </a:cubicBezTo>
                  <a:cubicBezTo>
                    <a:pt x="146" y="60"/>
                    <a:pt x="159" y="37"/>
                    <a:pt x="180" y="37"/>
                  </a:cubicBezTo>
                  <a:cubicBezTo>
                    <a:pt x="202" y="37"/>
                    <a:pt x="215" y="60"/>
                    <a:pt x="215" y="91"/>
                  </a:cubicBezTo>
                  <a:cubicBezTo>
                    <a:pt x="215" y="122"/>
                    <a:pt x="202" y="144"/>
                    <a:pt x="181" y="144"/>
                  </a:cubicBezTo>
                  <a:moveTo>
                    <a:pt x="332" y="144"/>
                  </a:moveTo>
                  <a:cubicBezTo>
                    <a:pt x="332" y="144"/>
                    <a:pt x="332" y="144"/>
                    <a:pt x="332" y="144"/>
                  </a:cubicBezTo>
                  <a:cubicBezTo>
                    <a:pt x="310" y="144"/>
                    <a:pt x="297" y="122"/>
                    <a:pt x="297" y="91"/>
                  </a:cubicBezTo>
                  <a:cubicBezTo>
                    <a:pt x="297" y="60"/>
                    <a:pt x="310" y="37"/>
                    <a:pt x="332" y="37"/>
                  </a:cubicBezTo>
                  <a:cubicBezTo>
                    <a:pt x="353" y="37"/>
                    <a:pt x="366" y="60"/>
                    <a:pt x="366" y="91"/>
                  </a:cubicBezTo>
                  <a:cubicBezTo>
                    <a:pt x="366" y="122"/>
                    <a:pt x="354" y="144"/>
                    <a:pt x="332" y="144"/>
                  </a:cubicBezTo>
                  <a:moveTo>
                    <a:pt x="462" y="144"/>
                  </a:moveTo>
                  <a:cubicBezTo>
                    <a:pt x="459" y="144"/>
                    <a:pt x="455" y="144"/>
                    <a:pt x="453" y="144"/>
                  </a:cubicBezTo>
                  <a:cubicBezTo>
                    <a:pt x="453" y="39"/>
                    <a:pt x="453" y="39"/>
                    <a:pt x="453" y="39"/>
                  </a:cubicBezTo>
                  <a:cubicBezTo>
                    <a:pt x="455" y="38"/>
                    <a:pt x="460" y="38"/>
                    <a:pt x="467" y="38"/>
                  </a:cubicBezTo>
                  <a:cubicBezTo>
                    <a:pt x="493" y="38"/>
                    <a:pt x="513" y="54"/>
                    <a:pt x="513" y="88"/>
                  </a:cubicBezTo>
                  <a:cubicBezTo>
                    <a:pt x="513" y="128"/>
                    <a:pt x="491" y="145"/>
                    <a:pt x="462" y="144"/>
                  </a:cubicBezTo>
                </a:path>
              </a:pathLst>
            </a:custGeom>
            <a:solidFill>
              <a:srgbClr val="E86D1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3116263" y="1166813"/>
              <a:ext cx="185738" cy="200025"/>
            </a:xfrm>
            <a:custGeom>
              <a:avLst/>
              <a:gdLst>
                <a:gd name="T0" fmla="*/ 48 w 97"/>
                <a:gd name="T1" fmla="*/ 104 h 104"/>
                <a:gd name="T2" fmla="*/ 0 w 97"/>
                <a:gd name="T3" fmla="*/ 52 h 104"/>
                <a:gd name="T4" fmla="*/ 49 w 97"/>
                <a:gd name="T5" fmla="*/ 0 h 104"/>
                <a:gd name="T6" fmla="*/ 97 w 97"/>
                <a:gd name="T7" fmla="*/ 51 h 104"/>
                <a:gd name="T8" fmla="*/ 48 w 97"/>
                <a:gd name="T9" fmla="*/ 104 h 104"/>
              </a:gdLst>
              <a:ahLst/>
              <a:cxnLst>
                <a:cxn ang="0">
                  <a:pos x="T0" y="T1"/>
                </a:cxn>
                <a:cxn ang="0">
                  <a:pos x="T2" y="T3"/>
                </a:cxn>
                <a:cxn ang="0">
                  <a:pos x="T4" y="T5"/>
                </a:cxn>
                <a:cxn ang="0">
                  <a:pos x="T6" y="T7"/>
                </a:cxn>
                <a:cxn ang="0">
                  <a:pos x="T8" y="T9"/>
                </a:cxn>
              </a:cxnLst>
              <a:rect l="0" t="0" r="r" b="b"/>
              <a:pathLst>
                <a:path w="97" h="104">
                  <a:moveTo>
                    <a:pt x="48" y="104"/>
                  </a:moveTo>
                  <a:cubicBezTo>
                    <a:pt x="17" y="104"/>
                    <a:pt x="0" y="80"/>
                    <a:pt x="0" y="52"/>
                  </a:cubicBezTo>
                  <a:cubicBezTo>
                    <a:pt x="0" y="23"/>
                    <a:pt x="19" y="0"/>
                    <a:pt x="49" y="0"/>
                  </a:cubicBezTo>
                  <a:cubicBezTo>
                    <a:pt x="81" y="0"/>
                    <a:pt x="97" y="24"/>
                    <a:pt x="97" y="51"/>
                  </a:cubicBezTo>
                  <a:cubicBezTo>
                    <a:pt x="97" y="83"/>
                    <a:pt x="78" y="104"/>
                    <a:pt x="48" y="104"/>
                  </a:cubicBezTo>
                  <a:close/>
                </a:path>
              </a:pathLst>
            </a:custGeom>
            <a:solidFill>
              <a:srgbClr val="5C8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1862138" y="430213"/>
              <a:ext cx="1266825" cy="938212"/>
            </a:xfrm>
            <a:custGeom>
              <a:avLst/>
              <a:gdLst>
                <a:gd name="T0" fmla="*/ 547 w 662"/>
                <a:gd name="T1" fmla="*/ 195 h 491"/>
                <a:gd name="T2" fmla="*/ 474 w 662"/>
                <a:gd name="T3" fmla="*/ 139 h 491"/>
                <a:gd name="T4" fmla="*/ 529 w 662"/>
                <a:gd name="T5" fmla="*/ 103 h 491"/>
                <a:gd name="T6" fmla="*/ 626 w 662"/>
                <a:gd name="T7" fmla="*/ 126 h 491"/>
                <a:gd name="T8" fmla="*/ 650 w 662"/>
                <a:gd name="T9" fmla="*/ 24 h 491"/>
                <a:gd name="T10" fmla="*/ 531 w 662"/>
                <a:gd name="T11" fmla="*/ 0 h 491"/>
                <a:gd name="T12" fmla="*/ 376 w 662"/>
                <a:gd name="T13" fmla="*/ 71 h 491"/>
                <a:gd name="T14" fmla="*/ 376 w 662"/>
                <a:gd name="T15" fmla="*/ 7 h 491"/>
                <a:gd name="T16" fmla="*/ 258 w 662"/>
                <a:gd name="T17" fmla="*/ 7 h 491"/>
                <a:gd name="T18" fmla="*/ 258 w 662"/>
                <a:gd name="T19" fmla="*/ 278 h 491"/>
                <a:gd name="T20" fmla="*/ 188 w 662"/>
                <a:gd name="T21" fmla="*/ 390 h 491"/>
                <a:gd name="T22" fmla="*/ 118 w 662"/>
                <a:gd name="T23" fmla="*/ 277 h 491"/>
                <a:gd name="T24" fmla="*/ 118 w 662"/>
                <a:gd name="T25" fmla="*/ 7 h 491"/>
                <a:gd name="T26" fmla="*/ 0 w 662"/>
                <a:gd name="T27" fmla="*/ 7 h 491"/>
                <a:gd name="T28" fmla="*/ 0 w 662"/>
                <a:gd name="T29" fmla="*/ 267 h 491"/>
                <a:gd name="T30" fmla="*/ 184 w 662"/>
                <a:gd name="T31" fmla="*/ 491 h 491"/>
                <a:gd name="T32" fmla="*/ 376 w 662"/>
                <a:gd name="T33" fmla="*/ 270 h 491"/>
                <a:gd name="T34" fmla="*/ 376 w 662"/>
                <a:gd name="T35" fmla="*/ 225 h 491"/>
                <a:gd name="T36" fmla="*/ 472 w 662"/>
                <a:gd name="T37" fmla="*/ 293 h 491"/>
                <a:gd name="T38" fmla="*/ 541 w 662"/>
                <a:gd name="T39" fmla="*/ 347 h 491"/>
                <a:gd name="T40" fmla="*/ 481 w 662"/>
                <a:gd name="T41" fmla="*/ 386 h 491"/>
                <a:gd name="T42" fmla="*/ 411 w 662"/>
                <a:gd name="T43" fmla="*/ 375 h 491"/>
                <a:gd name="T44" fmla="*/ 389 w 662"/>
                <a:gd name="T45" fmla="*/ 430 h 491"/>
                <a:gd name="T46" fmla="*/ 360 w 662"/>
                <a:gd name="T47" fmla="*/ 473 h 491"/>
                <a:gd name="T48" fmla="*/ 475 w 662"/>
                <a:gd name="T49" fmla="*/ 491 h 491"/>
                <a:gd name="T50" fmla="*/ 662 w 662"/>
                <a:gd name="T51" fmla="*/ 339 h 491"/>
                <a:gd name="T52" fmla="*/ 547 w 662"/>
                <a:gd name="T53" fmla="*/ 19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2" h="491">
                  <a:moveTo>
                    <a:pt x="547" y="195"/>
                  </a:moveTo>
                  <a:cubicBezTo>
                    <a:pt x="491" y="173"/>
                    <a:pt x="474" y="163"/>
                    <a:pt x="474" y="139"/>
                  </a:cubicBezTo>
                  <a:cubicBezTo>
                    <a:pt x="474" y="118"/>
                    <a:pt x="494" y="103"/>
                    <a:pt x="529" y="103"/>
                  </a:cubicBezTo>
                  <a:cubicBezTo>
                    <a:pt x="574" y="103"/>
                    <a:pt x="607" y="118"/>
                    <a:pt x="626" y="126"/>
                  </a:cubicBezTo>
                  <a:cubicBezTo>
                    <a:pt x="650" y="24"/>
                    <a:pt x="650" y="24"/>
                    <a:pt x="650" y="24"/>
                  </a:cubicBezTo>
                  <a:cubicBezTo>
                    <a:pt x="621" y="10"/>
                    <a:pt x="584" y="0"/>
                    <a:pt x="531" y="0"/>
                  </a:cubicBezTo>
                  <a:cubicBezTo>
                    <a:pt x="458" y="0"/>
                    <a:pt x="404" y="28"/>
                    <a:pt x="376" y="71"/>
                  </a:cubicBezTo>
                  <a:cubicBezTo>
                    <a:pt x="376" y="7"/>
                    <a:pt x="376" y="7"/>
                    <a:pt x="376" y="7"/>
                  </a:cubicBezTo>
                  <a:cubicBezTo>
                    <a:pt x="258" y="7"/>
                    <a:pt x="258" y="7"/>
                    <a:pt x="258" y="7"/>
                  </a:cubicBezTo>
                  <a:cubicBezTo>
                    <a:pt x="258" y="278"/>
                    <a:pt x="258" y="278"/>
                    <a:pt x="258" y="278"/>
                  </a:cubicBezTo>
                  <a:cubicBezTo>
                    <a:pt x="258" y="353"/>
                    <a:pt x="235" y="390"/>
                    <a:pt x="188" y="390"/>
                  </a:cubicBezTo>
                  <a:cubicBezTo>
                    <a:pt x="141" y="390"/>
                    <a:pt x="118" y="349"/>
                    <a:pt x="118" y="277"/>
                  </a:cubicBezTo>
                  <a:cubicBezTo>
                    <a:pt x="118" y="7"/>
                    <a:pt x="118" y="7"/>
                    <a:pt x="118" y="7"/>
                  </a:cubicBezTo>
                  <a:cubicBezTo>
                    <a:pt x="0" y="7"/>
                    <a:pt x="0" y="7"/>
                    <a:pt x="0" y="7"/>
                  </a:cubicBezTo>
                  <a:cubicBezTo>
                    <a:pt x="0" y="267"/>
                    <a:pt x="0" y="267"/>
                    <a:pt x="0" y="267"/>
                  </a:cubicBezTo>
                  <a:cubicBezTo>
                    <a:pt x="0" y="420"/>
                    <a:pt x="63" y="491"/>
                    <a:pt x="184" y="491"/>
                  </a:cubicBezTo>
                  <a:cubicBezTo>
                    <a:pt x="308" y="491"/>
                    <a:pt x="376" y="417"/>
                    <a:pt x="376" y="270"/>
                  </a:cubicBezTo>
                  <a:cubicBezTo>
                    <a:pt x="376" y="225"/>
                    <a:pt x="376" y="225"/>
                    <a:pt x="376" y="225"/>
                  </a:cubicBezTo>
                  <a:cubicBezTo>
                    <a:pt x="396" y="254"/>
                    <a:pt x="428" y="276"/>
                    <a:pt x="472" y="293"/>
                  </a:cubicBezTo>
                  <a:cubicBezTo>
                    <a:pt x="521" y="311"/>
                    <a:pt x="541" y="324"/>
                    <a:pt x="541" y="347"/>
                  </a:cubicBezTo>
                  <a:cubicBezTo>
                    <a:pt x="541" y="371"/>
                    <a:pt x="522" y="386"/>
                    <a:pt x="481" y="386"/>
                  </a:cubicBezTo>
                  <a:cubicBezTo>
                    <a:pt x="460" y="386"/>
                    <a:pt x="435" y="382"/>
                    <a:pt x="411" y="375"/>
                  </a:cubicBezTo>
                  <a:cubicBezTo>
                    <a:pt x="406" y="395"/>
                    <a:pt x="399" y="413"/>
                    <a:pt x="389" y="430"/>
                  </a:cubicBezTo>
                  <a:cubicBezTo>
                    <a:pt x="381" y="446"/>
                    <a:pt x="371" y="460"/>
                    <a:pt x="360" y="473"/>
                  </a:cubicBezTo>
                  <a:cubicBezTo>
                    <a:pt x="398" y="485"/>
                    <a:pt x="442" y="491"/>
                    <a:pt x="475" y="491"/>
                  </a:cubicBezTo>
                  <a:cubicBezTo>
                    <a:pt x="603" y="491"/>
                    <a:pt x="662" y="420"/>
                    <a:pt x="662" y="339"/>
                  </a:cubicBezTo>
                  <a:cubicBezTo>
                    <a:pt x="662" y="272"/>
                    <a:pt x="626" y="227"/>
                    <a:pt x="547" y="195"/>
                  </a:cubicBezTo>
                </a:path>
              </a:pathLst>
            </a:custGeom>
            <a:solidFill>
              <a:srgbClr val="5C8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3149600" y="1435100"/>
              <a:ext cx="50800" cy="49212"/>
            </a:xfrm>
            <a:custGeom>
              <a:avLst/>
              <a:gdLst>
                <a:gd name="T0" fmla="*/ 14 w 27"/>
                <a:gd name="T1" fmla="*/ 0 h 26"/>
                <a:gd name="T2" fmla="*/ 27 w 27"/>
                <a:gd name="T3" fmla="*/ 13 h 26"/>
                <a:gd name="T4" fmla="*/ 14 w 27"/>
                <a:gd name="T5" fmla="*/ 26 h 26"/>
                <a:gd name="T6" fmla="*/ 0 w 27"/>
                <a:gd name="T7" fmla="*/ 13 h 26"/>
                <a:gd name="T8" fmla="*/ 14 w 27"/>
                <a:gd name="T9" fmla="*/ 0 h 26"/>
                <a:gd name="T10" fmla="*/ 14 w 27"/>
                <a:gd name="T11" fmla="*/ 3 h 26"/>
                <a:gd name="T12" fmla="*/ 5 w 27"/>
                <a:gd name="T13" fmla="*/ 13 h 26"/>
                <a:gd name="T14" fmla="*/ 14 w 27"/>
                <a:gd name="T15" fmla="*/ 22 h 26"/>
                <a:gd name="T16" fmla="*/ 23 w 27"/>
                <a:gd name="T17" fmla="*/ 13 h 26"/>
                <a:gd name="T18" fmla="*/ 14 w 27"/>
                <a:gd name="T19" fmla="*/ 3 h 26"/>
                <a:gd name="T20" fmla="*/ 12 w 27"/>
                <a:gd name="T21" fmla="*/ 18 h 26"/>
                <a:gd name="T22" fmla="*/ 8 w 27"/>
                <a:gd name="T23" fmla="*/ 18 h 26"/>
                <a:gd name="T24" fmla="*/ 8 w 27"/>
                <a:gd name="T25" fmla="*/ 7 h 26"/>
                <a:gd name="T26" fmla="*/ 14 w 27"/>
                <a:gd name="T27" fmla="*/ 6 h 26"/>
                <a:gd name="T28" fmla="*/ 19 w 27"/>
                <a:gd name="T29" fmla="*/ 7 h 26"/>
                <a:gd name="T30" fmla="*/ 20 w 27"/>
                <a:gd name="T31" fmla="*/ 10 h 26"/>
                <a:gd name="T32" fmla="*/ 17 w 27"/>
                <a:gd name="T33" fmla="*/ 13 h 26"/>
                <a:gd name="T34" fmla="*/ 17 w 27"/>
                <a:gd name="T35" fmla="*/ 13 h 26"/>
                <a:gd name="T36" fmla="*/ 20 w 27"/>
                <a:gd name="T37" fmla="*/ 16 h 26"/>
                <a:gd name="T38" fmla="*/ 21 w 27"/>
                <a:gd name="T39" fmla="*/ 18 h 26"/>
                <a:gd name="T40" fmla="*/ 16 w 27"/>
                <a:gd name="T41" fmla="*/ 18 h 26"/>
                <a:gd name="T42" fmla="*/ 15 w 27"/>
                <a:gd name="T43" fmla="*/ 16 h 26"/>
                <a:gd name="T44" fmla="*/ 13 w 27"/>
                <a:gd name="T45" fmla="*/ 14 h 26"/>
                <a:gd name="T46" fmla="*/ 12 w 27"/>
                <a:gd name="T47" fmla="*/ 14 h 26"/>
                <a:gd name="T48" fmla="*/ 12 w 27"/>
                <a:gd name="T49" fmla="*/ 18 h 26"/>
                <a:gd name="T50" fmla="*/ 13 w 27"/>
                <a:gd name="T51" fmla="*/ 12 h 26"/>
                <a:gd name="T52" fmla="*/ 13 w 27"/>
                <a:gd name="T53" fmla="*/ 12 h 26"/>
                <a:gd name="T54" fmla="*/ 15 w 27"/>
                <a:gd name="T55" fmla="*/ 11 h 26"/>
                <a:gd name="T56" fmla="*/ 14 w 27"/>
                <a:gd name="T57" fmla="*/ 9 h 26"/>
                <a:gd name="T58" fmla="*/ 13 w 27"/>
                <a:gd name="T59" fmla="*/ 9 h 26"/>
                <a:gd name="T60" fmla="*/ 13 w 27"/>
                <a:gd name="T6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26">
                  <a:moveTo>
                    <a:pt x="14" y="0"/>
                  </a:moveTo>
                  <a:cubicBezTo>
                    <a:pt x="21" y="0"/>
                    <a:pt x="27" y="5"/>
                    <a:pt x="27" y="13"/>
                  </a:cubicBezTo>
                  <a:cubicBezTo>
                    <a:pt x="27" y="20"/>
                    <a:pt x="21" y="26"/>
                    <a:pt x="14" y="26"/>
                  </a:cubicBezTo>
                  <a:cubicBezTo>
                    <a:pt x="6" y="26"/>
                    <a:pt x="0" y="20"/>
                    <a:pt x="0" y="13"/>
                  </a:cubicBezTo>
                  <a:cubicBezTo>
                    <a:pt x="0" y="5"/>
                    <a:pt x="6" y="0"/>
                    <a:pt x="14" y="0"/>
                  </a:cubicBezTo>
                  <a:close/>
                  <a:moveTo>
                    <a:pt x="14" y="3"/>
                  </a:moveTo>
                  <a:cubicBezTo>
                    <a:pt x="9" y="3"/>
                    <a:pt x="5" y="7"/>
                    <a:pt x="5" y="13"/>
                  </a:cubicBezTo>
                  <a:cubicBezTo>
                    <a:pt x="5" y="18"/>
                    <a:pt x="9" y="22"/>
                    <a:pt x="14" y="22"/>
                  </a:cubicBezTo>
                  <a:cubicBezTo>
                    <a:pt x="19" y="22"/>
                    <a:pt x="23" y="18"/>
                    <a:pt x="23" y="13"/>
                  </a:cubicBezTo>
                  <a:cubicBezTo>
                    <a:pt x="23" y="7"/>
                    <a:pt x="19" y="3"/>
                    <a:pt x="14" y="3"/>
                  </a:cubicBezTo>
                  <a:close/>
                  <a:moveTo>
                    <a:pt x="12" y="18"/>
                  </a:moveTo>
                  <a:cubicBezTo>
                    <a:pt x="8" y="18"/>
                    <a:pt x="8" y="18"/>
                    <a:pt x="8" y="18"/>
                  </a:cubicBezTo>
                  <a:cubicBezTo>
                    <a:pt x="8" y="7"/>
                    <a:pt x="8" y="7"/>
                    <a:pt x="8" y="7"/>
                  </a:cubicBezTo>
                  <a:cubicBezTo>
                    <a:pt x="9" y="7"/>
                    <a:pt x="11" y="6"/>
                    <a:pt x="14" y="6"/>
                  </a:cubicBezTo>
                  <a:cubicBezTo>
                    <a:pt x="17" y="6"/>
                    <a:pt x="18" y="7"/>
                    <a:pt x="19" y="7"/>
                  </a:cubicBezTo>
                  <a:cubicBezTo>
                    <a:pt x="19" y="8"/>
                    <a:pt x="20" y="9"/>
                    <a:pt x="20" y="10"/>
                  </a:cubicBezTo>
                  <a:cubicBezTo>
                    <a:pt x="20" y="11"/>
                    <a:pt x="19" y="12"/>
                    <a:pt x="17" y="13"/>
                  </a:cubicBezTo>
                  <a:cubicBezTo>
                    <a:pt x="17" y="13"/>
                    <a:pt x="17" y="13"/>
                    <a:pt x="17" y="13"/>
                  </a:cubicBezTo>
                  <a:cubicBezTo>
                    <a:pt x="19" y="13"/>
                    <a:pt x="19" y="14"/>
                    <a:pt x="20" y="16"/>
                  </a:cubicBezTo>
                  <a:cubicBezTo>
                    <a:pt x="20" y="17"/>
                    <a:pt x="20" y="18"/>
                    <a:pt x="21" y="18"/>
                  </a:cubicBezTo>
                  <a:cubicBezTo>
                    <a:pt x="16" y="18"/>
                    <a:pt x="16" y="18"/>
                    <a:pt x="16" y="18"/>
                  </a:cubicBezTo>
                  <a:cubicBezTo>
                    <a:pt x="16" y="18"/>
                    <a:pt x="15" y="17"/>
                    <a:pt x="15" y="16"/>
                  </a:cubicBezTo>
                  <a:cubicBezTo>
                    <a:pt x="15" y="15"/>
                    <a:pt x="14" y="14"/>
                    <a:pt x="13" y="14"/>
                  </a:cubicBezTo>
                  <a:cubicBezTo>
                    <a:pt x="12" y="14"/>
                    <a:pt x="12" y="14"/>
                    <a:pt x="12" y="14"/>
                  </a:cubicBezTo>
                  <a:lnTo>
                    <a:pt x="12" y="18"/>
                  </a:lnTo>
                  <a:close/>
                  <a:moveTo>
                    <a:pt x="13" y="12"/>
                  </a:moveTo>
                  <a:cubicBezTo>
                    <a:pt x="13" y="12"/>
                    <a:pt x="13" y="12"/>
                    <a:pt x="13" y="12"/>
                  </a:cubicBezTo>
                  <a:cubicBezTo>
                    <a:pt x="15" y="12"/>
                    <a:pt x="15" y="11"/>
                    <a:pt x="15" y="11"/>
                  </a:cubicBezTo>
                  <a:cubicBezTo>
                    <a:pt x="15" y="10"/>
                    <a:pt x="15" y="9"/>
                    <a:pt x="14" y="9"/>
                  </a:cubicBezTo>
                  <a:cubicBezTo>
                    <a:pt x="13" y="9"/>
                    <a:pt x="13" y="9"/>
                    <a:pt x="13" y="9"/>
                  </a:cubicBezTo>
                  <a:lnTo>
                    <a:pt x="13" y="12"/>
                  </a:lnTo>
                  <a:close/>
                </a:path>
              </a:pathLst>
            </a:custGeom>
            <a:solidFill>
              <a:srgbClr val="E86D1F"/>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3" name="Picture 12">
            <a:extLst>
              <a:ext uri="{FF2B5EF4-FFF2-40B4-BE49-F238E27FC236}">
                <a16:creationId xmlns:a16="http://schemas.microsoft.com/office/drawing/2014/main" id="{8A078DDB-C2E1-EA46-AC82-E728A30DD9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2" y="6431994"/>
            <a:ext cx="1925913" cy="261141"/>
          </a:xfrm>
          <a:prstGeom prst="rect">
            <a:avLst/>
          </a:prstGeom>
        </p:spPr>
      </p:pic>
      <p:sp>
        <p:nvSpPr>
          <p:cNvPr id="17" name="Content Placeholder 2"/>
          <p:cNvSpPr>
            <a:spLocks noGrp="1"/>
          </p:cNvSpPr>
          <p:nvPr>
            <p:ph idx="1"/>
          </p:nvPr>
        </p:nvSpPr>
        <p:spPr>
          <a:xfrm>
            <a:off x="352426" y="1602769"/>
            <a:ext cx="4953000" cy="4378932"/>
          </a:xfrm>
        </p:spPr>
        <p:txBody>
          <a:bodyPr>
            <a:normAutofit/>
          </a:bodyPr>
          <a:lstStyle>
            <a:lvl1pPr>
              <a:defRPr sz="2000"/>
            </a:lvl1pPr>
            <a:lvl2pPr marL="457200" indent="-228600">
              <a:defRPr sz="1800"/>
            </a:lvl2pPr>
            <a:lvl3pPr marL="685800" indent="-228600">
              <a:defRPr sz="1600"/>
            </a:lvl3pPr>
            <a:lvl4pPr marL="800100" indent="-114300">
              <a:defRPr sz="1400"/>
            </a:lvl4pPr>
            <a:lvl5pPr marL="1028700" indent="-11430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quarter" idx="13" hasCustomPrompt="1"/>
          </p:nvPr>
        </p:nvSpPr>
        <p:spPr>
          <a:xfrm>
            <a:off x="6562725" y="1276350"/>
            <a:ext cx="5295900" cy="3524250"/>
          </a:xfrm>
        </p:spPr>
        <p:txBody>
          <a:bodyPr anchor="ctr"/>
          <a:lstStyle>
            <a:lvl1pPr marL="0" indent="0" algn="ctr">
              <a:buNone/>
              <a:defRPr/>
            </a:lvl1pPr>
          </a:lstStyle>
          <a:p>
            <a:r>
              <a:rPr lang="en-US"/>
              <a:t>Select Chart Type Here</a:t>
            </a:r>
          </a:p>
        </p:txBody>
      </p:sp>
    </p:spTree>
    <p:extLst>
      <p:ext uri="{BB962C8B-B14F-4D97-AF65-F5344CB8AC3E}">
        <p14:creationId xmlns:p14="http://schemas.microsoft.com/office/powerpoint/2010/main" val="3851002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Slide 2">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0" y="947738"/>
            <a:ext cx="12192000" cy="4962525"/>
          </a:xfrm>
          <a:effectLst>
            <a:outerShdw blurRad="152400" dist="38100" dir="5400000" algn="t" rotWithShape="0">
              <a:prstClr val="black">
                <a:alpha val="50000"/>
              </a:prstClr>
            </a:outerShdw>
          </a:effectLst>
        </p:spPr>
        <p:txBody>
          <a:bodyPr/>
          <a:lstStyle>
            <a:lvl1pPr>
              <a:defRPr baseline="0"/>
            </a:lvl1pPr>
          </a:lstStyle>
          <a:p>
            <a:r>
              <a:rPr lang="en-US"/>
              <a:t>Image Placeholder</a:t>
            </a:r>
          </a:p>
        </p:txBody>
      </p:sp>
      <p:sp>
        <p:nvSpPr>
          <p:cNvPr id="7" name="Slide Number Placeholder 5"/>
          <p:cNvSpPr>
            <a:spLocks noGrp="1"/>
          </p:cNvSpPr>
          <p:nvPr>
            <p:ph type="sldNum" sz="quarter" idx="12"/>
          </p:nvPr>
        </p:nvSpPr>
        <p:spPr>
          <a:xfrm>
            <a:off x="5791200" y="6431994"/>
            <a:ext cx="609600" cy="261141"/>
          </a:xfrm>
        </p:spPr>
        <p:txBody>
          <a:bodyPr/>
          <a:lstStyle>
            <a:lvl1pPr algn="ctr">
              <a:defRPr sz="1050">
                <a:latin typeface="Arial" panose="020B0604020202020204" pitchFamily="34" charset="0"/>
                <a:cs typeface="Arial" panose="020B0604020202020204" pitchFamily="34" charset="0"/>
              </a:defRPr>
            </a:lvl1pPr>
          </a:lstStyle>
          <a:p>
            <a:fld id="{B2C51267-018B-4065-ABAE-752916EAA8B1}" type="slidenum">
              <a:rPr lang="en-US" smtClean="0"/>
              <a:pPr/>
              <a:t>‹#›</a:t>
            </a:fld>
            <a:endParaRPr lang="en-US"/>
          </a:p>
        </p:txBody>
      </p:sp>
      <p:grpSp>
        <p:nvGrpSpPr>
          <p:cNvPr id="8" name="Group 7"/>
          <p:cNvGrpSpPr/>
          <p:nvPr userDrawn="1"/>
        </p:nvGrpSpPr>
        <p:grpSpPr>
          <a:xfrm>
            <a:off x="11437697" y="6108540"/>
            <a:ext cx="586229" cy="542924"/>
            <a:chOff x="1862138" y="430213"/>
            <a:chExt cx="1439863" cy="1333500"/>
          </a:xfrm>
        </p:grpSpPr>
        <p:sp>
          <p:nvSpPr>
            <p:cNvPr id="9" name="Freeform 8"/>
            <p:cNvSpPr>
              <a:spLocks noEditPoints="1"/>
            </p:cNvSpPr>
            <p:nvPr userDrawn="1"/>
          </p:nvSpPr>
          <p:spPr bwMode="auto">
            <a:xfrm>
              <a:off x="1881188" y="1417638"/>
              <a:ext cx="1270000" cy="346075"/>
            </a:xfrm>
            <a:custGeom>
              <a:avLst/>
              <a:gdLst>
                <a:gd name="T0" fmla="*/ 620 w 663"/>
                <a:gd name="T1" fmla="*/ 72 h 181"/>
                <a:gd name="T2" fmla="*/ 590 w 663"/>
                <a:gd name="T3" fmla="*/ 52 h 181"/>
                <a:gd name="T4" fmla="*/ 611 w 663"/>
                <a:gd name="T5" fmla="*/ 39 h 181"/>
                <a:gd name="T6" fmla="*/ 647 w 663"/>
                <a:gd name="T7" fmla="*/ 47 h 181"/>
                <a:gd name="T8" fmla="*/ 657 w 663"/>
                <a:gd name="T9" fmla="*/ 9 h 181"/>
                <a:gd name="T10" fmla="*/ 612 w 663"/>
                <a:gd name="T11" fmla="*/ 0 h 181"/>
                <a:gd name="T12" fmla="*/ 548 w 663"/>
                <a:gd name="T13" fmla="*/ 39 h 181"/>
                <a:gd name="T14" fmla="*/ 530 w 663"/>
                <a:gd name="T15" fmla="*/ 19 h 181"/>
                <a:gd name="T16" fmla="*/ 461 w 663"/>
                <a:gd name="T17" fmla="*/ 2 h 181"/>
                <a:gd name="T18" fmla="*/ 409 w 663"/>
                <a:gd name="T19" fmla="*/ 6 h 181"/>
                <a:gd name="T20" fmla="*/ 409 w 663"/>
                <a:gd name="T21" fmla="*/ 57 h 181"/>
                <a:gd name="T22" fmla="*/ 333 w 663"/>
                <a:gd name="T23" fmla="*/ 0 h 181"/>
                <a:gd name="T24" fmla="*/ 256 w 663"/>
                <a:gd name="T25" fmla="*/ 55 h 181"/>
                <a:gd name="T26" fmla="*/ 181 w 663"/>
                <a:gd name="T27" fmla="*/ 0 h 181"/>
                <a:gd name="T28" fmla="*/ 100 w 663"/>
                <a:gd name="T29" fmla="*/ 74 h 181"/>
                <a:gd name="T30" fmla="*/ 44 w 663"/>
                <a:gd name="T31" fmla="*/ 74 h 181"/>
                <a:gd name="T32" fmla="*/ 44 w 663"/>
                <a:gd name="T33" fmla="*/ 42 h 181"/>
                <a:gd name="T34" fmla="*/ 106 w 663"/>
                <a:gd name="T35" fmla="*/ 42 h 181"/>
                <a:gd name="T36" fmla="*/ 106 w 663"/>
                <a:gd name="T37" fmla="*/ 3 h 181"/>
                <a:gd name="T38" fmla="*/ 0 w 663"/>
                <a:gd name="T39" fmla="*/ 3 h 181"/>
                <a:gd name="T40" fmla="*/ 0 w 663"/>
                <a:gd name="T41" fmla="*/ 179 h 181"/>
                <a:gd name="T42" fmla="*/ 44 w 663"/>
                <a:gd name="T43" fmla="*/ 179 h 181"/>
                <a:gd name="T44" fmla="*/ 44 w 663"/>
                <a:gd name="T45" fmla="*/ 112 h 181"/>
                <a:gd name="T46" fmla="*/ 101 w 663"/>
                <a:gd name="T47" fmla="*/ 112 h 181"/>
                <a:gd name="T48" fmla="*/ 179 w 663"/>
                <a:gd name="T49" fmla="*/ 181 h 181"/>
                <a:gd name="T50" fmla="*/ 179 w 663"/>
                <a:gd name="T51" fmla="*/ 181 h 181"/>
                <a:gd name="T52" fmla="*/ 256 w 663"/>
                <a:gd name="T53" fmla="*/ 127 h 181"/>
                <a:gd name="T54" fmla="*/ 330 w 663"/>
                <a:gd name="T55" fmla="*/ 181 h 181"/>
                <a:gd name="T56" fmla="*/ 330 w 663"/>
                <a:gd name="T57" fmla="*/ 181 h 181"/>
                <a:gd name="T58" fmla="*/ 409 w 663"/>
                <a:gd name="T59" fmla="*/ 123 h 181"/>
                <a:gd name="T60" fmla="*/ 409 w 663"/>
                <a:gd name="T61" fmla="*/ 177 h 181"/>
                <a:gd name="T62" fmla="*/ 453 w 663"/>
                <a:gd name="T63" fmla="*/ 181 h 181"/>
                <a:gd name="T64" fmla="*/ 531 w 663"/>
                <a:gd name="T65" fmla="*/ 159 h 181"/>
                <a:gd name="T66" fmla="*/ 559 w 663"/>
                <a:gd name="T67" fmla="*/ 89 h 181"/>
                <a:gd name="T68" fmla="*/ 592 w 663"/>
                <a:gd name="T69" fmla="*/ 108 h 181"/>
                <a:gd name="T70" fmla="*/ 618 w 663"/>
                <a:gd name="T71" fmla="*/ 128 h 181"/>
                <a:gd name="T72" fmla="*/ 595 w 663"/>
                <a:gd name="T73" fmla="*/ 143 h 181"/>
                <a:gd name="T74" fmla="*/ 570 w 663"/>
                <a:gd name="T75" fmla="*/ 139 h 181"/>
                <a:gd name="T76" fmla="*/ 546 w 663"/>
                <a:gd name="T77" fmla="*/ 170 h 181"/>
                <a:gd name="T78" fmla="*/ 545 w 663"/>
                <a:gd name="T79" fmla="*/ 171 h 181"/>
                <a:gd name="T80" fmla="*/ 593 w 663"/>
                <a:gd name="T81" fmla="*/ 181 h 181"/>
                <a:gd name="T82" fmla="*/ 663 w 663"/>
                <a:gd name="T83" fmla="*/ 125 h 181"/>
                <a:gd name="T84" fmla="*/ 620 w 663"/>
                <a:gd name="T85" fmla="*/ 72 h 181"/>
                <a:gd name="T86" fmla="*/ 181 w 663"/>
                <a:gd name="T87" fmla="*/ 144 h 181"/>
                <a:gd name="T88" fmla="*/ 180 w 663"/>
                <a:gd name="T89" fmla="*/ 144 h 181"/>
                <a:gd name="T90" fmla="*/ 146 w 663"/>
                <a:gd name="T91" fmla="*/ 91 h 181"/>
                <a:gd name="T92" fmla="*/ 180 w 663"/>
                <a:gd name="T93" fmla="*/ 37 h 181"/>
                <a:gd name="T94" fmla="*/ 215 w 663"/>
                <a:gd name="T95" fmla="*/ 91 h 181"/>
                <a:gd name="T96" fmla="*/ 181 w 663"/>
                <a:gd name="T97" fmla="*/ 144 h 181"/>
                <a:gd name="T98" fmla="*/ 332 w 663"/>
                <a:gd name="T99" fmla="*/ 144 h 181"/>
                <a:gd name="T100" fmla="*/ 332 w 663"/>
                <a:gd name="T101" fmla="*/ 144 h 181"/>
                <a:gd name="T102" fmla="*/ 297 w 663"/>
                <a:gd name="T103" fmla="*/ 91 h 181"/>
                <a:gd name="T104" fmla="*/ 332 w 663"/>
                <a:gd name="T105" fmla="*/ 37 h 181"/>
                <a:gd name="T106" fmla="*/ 366 w 663"/>
                <a:gd name="T107" fmla="*/ 91 h 181"/>
                <a:gd name="T108" fmla="*/ 332 w 663"/>
                <a:gd name="T109" fmla="*/ 144 h 181"/>
                <a:gd name="T110" fmla="*/ 462 w 663"/>
                <a:gd name="T111" fmla="*/ 144 h 181"/>
                <a:gd name="T112" fmla="*/ 453 w 663"/>
                <a:gd name="T113" fmla="*/ 144 h 181"/>
                <a:gd name="T114" fmla="*/ 453 w 663"/>
                <a:gd name="T115" fmla="*/ 39 h 181"/>
                <a:gd name="T116" fmla="*/ 467 w 663"/>
                <a:gd name="T117" fmla="*/ 38 h 181"/>
                <a:gd name="T118" fmla="*/ 513 w 663"/>
                <a:gd name="T119" fmla="*/ 88 h 181"/>
                <a:gd name="T120" fmla="*/ 462 w 663"/>
                <a:gd name="T121" fmla="*/ 14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3" h="181">
                  <a:moveTo>
                    <a:pt x="620" y="72"/>
                  </a:moveTo>
                  <a:cubicBezTo>
                    <a:pt x="599" y="64"/>
                    <a:pt x="590" y="61"/>
                    <a:pt x="590" y="52"/>
                  </a:cubicBezTo>
                  <a:cubicBezTo>
                    <a:pt x="590" y="44"/>
                    <a:pt x="598" y="39"/>
                    <a:pt x="611" y="39"/>
                  </a:cubicBezTo>
                  <a:cubicBezTo>
                    <a:pt x="628" y="39"/>
                    <a:pt x="640" y="44"/>
                    <a:pt x="647" y="47"/>
                  </a:cubicBezTo>
                  <a:cubicBezTo>
                    <a:pt x="657" y="9"/>
                    <a:pt x="657" y="9"/>
                    <a:pt x="657" y="9"/>
                  </a:cubicBezTo>
                  <a:cubicBezTo>
                    <a:pt x="646" y="4"/>
                    <a:pt x="632" y="0"/>
                    <a:pt x="612" y="0"/>
                  </a:cubicBezTo>
                  <a:cubicBezTo>
                    <a:pt x="578" y="0"/>
                    <a:pt x="555" y="16"/>
                    <a:pt x="548" y="39"/>
                  </a:cubicBezTo>
                  <a:cubicBezTo>
                    <a:pt x="543" y="31"/>
                    <a:pt x="537" y="24"/>
                    <a:pt x="530" y="19"/>
                  </a:cubicBezTo>
                  <a:cubicBezTo>
                    <a:pt x="513" y="7"/>
                    <a:pt x="493" y="2"/>
                    <a:pt x="461" y="2"/>
                  </a:cubicBezTo>
                  <a:cubicBezTo>
                    <a:pt x="442" y="2"/>
                    <a:pt x="423" y="3"/>
                    <a:pt x="409" y="6"/>
                  </a:cubicBezTo>
                  <a:cubicBezTo>
                    <a:pt x="409" y="57"/>
                    <a:pt x="409" y="57"/>
                    <a:pt x="409" y="57"/>
                  </a:cubicBezTo>
                  <a:cubicBezTo>
                    <a:pt x="399" y="25"/>
                    <a:pt x="373" y="0"/>
                    <a:pt x="333" y="0"/>
                  </a:cubicBezTo>
                  <a:cubicBezTo>
                    <a:pt x="295" y="0"/>
                    <a:pt x="268" y="22"/>
                    <a:pt x="256" y="55"/>
                  </a:cubicBezTo>
                  <a:cubicBezTo>
                    <a:pt x="246" y="24"/>
                    <a:pt x="221" y="0"/>
                    <a:pt x="181" y="0"/>
                  </a:cubicBezTo>
                  <a:cubicBezTo>
                    <a:pt x="137" y="0"/>
                    <a:pt x="107" y="32"/>
                    <a:pt x="100" y="74"/>
                  </a:cubicBezTo>
                  <a:cubicBezTo>
                    <a:pt x="44" y="74"/>
                    <a:pt x="44" y="74"/>
                    <a:pt x="44" y="74"/>
                  </a:cubicBezTo>
                  <a:cubicBezTo>
                    <a:pt x="44" y="42"/>
                    <a:pt x="44" y="42"/>
                    <a:pt x="44" y="42"/>
                  </a:cubicBezTo>
                  <a:cubicBezTo>
                    <a:pt x="106" y="42"/>
                    <a:pt x="106" y="42"/>
                    <a:pt x="106" y="42"/>
                  </a:cubicBezTo>
                  <a:cubicBezTo>
                    <a:pt x="106" y="3"/>
                    <a:pt x="106" y="3"/>
                    <a:pt x="106" y="3"/>
                  </a:cubicBezTo>
                  <a:cubicBezTo>
                    <a:pt x="0" y="3"/>
                    <a:pt x="0" y="3"/>
                    <a:pt x="0" y="3"/>
                  </a:cubicBezTo>
                  <a:cubicBezTo>
                    <a:pt x="0" y="179"/>
                    <a:pt x="0" y="179"/>
                    <a:pt x="0" y="179"/>
                  </a:cubicBezTo>
                  <a:cubicBezTo>
                    <a:pt x="44" y="179"/>
                    <a:pt x="44" y="179"/>
                    <a:pt x="44" y="179"/>
                  </a:cubicBezTo>
                  <a:cubicBezTo>
                    <a:pt x="44" y="112"/>
                    <a:pt x="44" y="112"/>
                    <a:pt x="44" y="112"/>
                  </a:cubicBezTo>
                  <a:cubicBezTo>
                    <a:pt x="101" y="112"/>
                    <a:pt x="101" y="112"/>
                    <a:pt x="101" y="112"/>
                  </a:cubicBezTo>
                  <a:cubicBezTo>
                    <a:pt x="107" y="151"/>
                    <a:pt x="134" y="181"/>
                    <a:pt x="179" y="181"/>
                  </a:cubicBezTo>
                  <a:cubicBezTo>
                    <a:pt x="179" y="181"/>
                    <a:pt x="179" y="181"/>
                    <a:pt x="179" y="181"/>
                  </a:cubicBezTo>
                  <a:cubicBezTo>
                    <a:pt x="217" y="181"/>
                    <a:pt x="244" y="161"/>
                    <a:pt x="256" y="127"/>
                  </a:cubicBezTo>
                  <a:cubicBezTo>
                    <a:pt x="266" y="159"/>
                    <a:pt x="292" y="181"/>
                    <a:pt x="330" y="181"/>
                  </a:cubicBezTo>
                  <a:cubicBezTo>
                    <a:pt x="330" y="181"/>
                    <a:pt x="330" y="181"/>
                    <a:pt x="330" y="181"/>
                  </a:cubicBezTo>
                  <a:cubicBezTo>
                    <a:pt x="370" y="181"/>
                    <a:pt x="398" y="159"/>
                    <a:pt x="409" y="123"/>
                  </a:cubicBezTo>
                  <a:cubicBezTo>
                    <a:pt x="409" y="177"/>
                    <a:pt x="409" y="177"/>
                    <a:pt x="409" y="177"/>
                  </a:cubicBezTo>
                  <a:cubicBezTo>
                    <a:pt x="417" y="179"/>
                    <a:pt x="431" y="181"/>
                    <a:pt x="453" y="181"/>
                  </a:cubicBezTo>
                  <a:cubicBezTo>
                    <a:pt x="485" y="181"/>
                    <a:pt x="513" y="174"/>
                    <a:pt x="531" y="159"/>
                  </a:cubicBezTo>
                  <a:cubicBezTo>
                    <a:pt x="546" y="146"/>
                    <a:pt x="559" y="124"/>
                    <a:pt x="559" y="89"/>
                  </a:cubicBezTo>
                  <a:cubicBezTo>
                    <a:pt x="568" y="97"/>
                    <a:pt x="579" y="103"/>
                    <a:pt x="592" y="108"/>
                  </a:cubicBezTo>
                  <a:cubicBezTo>
                    <a:pt x="611" y="115"/>
                    <a:pt x="618" y="120"/>
                    <a:pt x="618" y="128"/>
                  </a:cubicBezTo>
                  <a:cubicBezTo>
                    <a:pt x="618" y="137"/>
                    <a:pt x="611" y="143"/>
                    <a:pt x="595" y="143"/>
                  </a:cubicBezTo>
                  <a:cubicBezTo>
                    <a:pt x="586" y="143"/>
                    <a:pt x="578" y="141"/>
                    <a:pt x="570" y="139"/>
                  </a:cubicBezTo>
                  <a:cubicBezTo>
                    <a:pt x="564" y="152"/>
                    <a:pt x="555" y="162"/>
                    <a:pt x="546" y="170"/>
                  </a:cubicBezTo>
                  <a:cubicBezTo>
                    <a:pt x="546" y="170"/>
                    <a:pt x="545" y="171"/>
                    <a:pt x="545" y="171"/>
                  </a:cubicBezTo>
                  <a:cubicBezTo>
                    <a:pt x="555" y="176"/>
                    <a:pt x="573" y="181"/>
                    <a:pt x="593" y="181"/>
                  </a:cubicBezTo>
                  <a:cubicBezTo>
                    <a:pt x="641" y="181"/>
                    <a:pt x="663" y="155"/>
                    <a:pt x="663" y="125"/>
                  </a:cubicBezTo>
                  <a:cubicBezTo>
                    <a:pt x="663" y="101"/>
                    <a:pt x="650" y="84"/>
                    <a:pt x="620" y="72"/>
                  </a:cubicBezTo>
                  <a:moveTo>
                    <a:pt x="181" y="144"/>
                  </a:moveTo>
                  <a:cubicBezTo>
                    <a:pt x="180" y="144"/>
                    <a:pt x="180" y="144"/>
                    <a:pt x="180" y="144"/>
                  </a:cubicBezTo>
                  <a:cubicBezTo>
                    <a:pt x="159" y="144"/>
                    <a:pt x="146" y="122"/>
                    <a:pt x="146" y="91"/>
                  </a:cubicBezTo>
                  <a:cubicBezTo>
                    <a:pt x="146" y="60"/>
                    <a:pt x="159" y="37"/>
                    <a:pt x="180" y="37"/>
                  </a:cubicBezTo>
                  <a:cubicBezTo>
                    <a:pt x="202" y="37"/>
                    <a:pt x="215" y="60"/>
                    <a:pt x="215" y="91"/>
                  </a:cubicBezTo>
                  <a:cubicBezTo>
                    <a:pt x="215" y="122"/>
                    <a:pt x="202" y="144"/>
                    <a:pt x="181" y="144"/>
                  </a:cubicBezTo>
                  <a:moveTo>
                    <a:pt x="332" y="144"/>
                  </a:moveTo>
                  <a:cubicBezTo>
                    <a:pt x="332" y="144"/>
                    <a:pt x="332" y="144"/>
                    <a:pt x="332" y="144"/>
                  </a:cubicBezTo>
                  <a:cubicBezTo>
                    <a:pt x="310" y="144"/>
                    <a:pt x="297" y="122"/>
                    <a:pt x="297" y="91"/>
                  </a:cubicBezTo>
                  <a:cubicBezTo>
                    <a:pt x="297" y="60"/>
                    <a:pt x="310" y="37"/>
                    <a:pt x="332" y="37"/>
                  </a:cubicBezTo>
                  <a:cubicBezTo>
                    <a:pt x="353" y="37"/>
                    <a:pt x="366" y="60"/>
                    <a:pt x="366" y="91"/>
                  </a:cubicBezTo>
                  <a:cubicBezTo>
                    <a:pt x="366" y="122"/>
                    <a:pt x="354" y="144"/>
                    <a:pt x="332" y="144"/>
                  </a:cubicBezTo>
                  <a:moveTo>
                    <a:pt x="462" y="144"/>
                  </a:moveTo>
                  <a:cubicBezTo>
                    <a:pt x="459" y="144"/>
                    <a:pt x="455" y="144"/>
                    <a:pt x="453" y="144"/>
                  </a:cubicBezTo>
                  <a:cubicBezTo>
                    <a:pt x="453" y="39"/>
                    <a:pt x="453" y="39"/>
                    <a:pt x="453" y="39"/>
                  </a:cubicBezTo>
                  <a:cubicBezTo>
                    <a:pt x="455" y="38"/>
                    <a:pt x="460" y="38"/>
                    <a:pt x="467" y="38"/>
                  </a:cubicBezTo>
                  <a:cubicBezTo>
                    <a:pt x="493" y="38"/>
                    <a:pt x="513" y="54"/>
                    <a:pt x="513" y="88"/>
                  </a:cubicBezTo>
                  <a:cubicBezTo>
                    <a:pt x="513" y="128"/>
                    <a:pt x="491" y="145"/>
                    <a:pt x="462" y="144"/>
                  </a:cubicBezTo>
                </a:path>
              </a:pathLst>
            </a:custGeom>
            <a:solidFill>
              <a:srgbClr val="E86D1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3116263" y="1166813"/>
              <a:ext cx="185738" cy="200025"/>
            </a:xfrm>
            <a:custGeom>
              <a:avLst/>
              <a:gdLst>
                <a:gd name="T0" fmla="*/ 48 w 97"/>
                <a:gd name="T1" fmla="*/ 104 h 104"/>
                <a:gd name="T2" fmla="*/ 0 w 97"/>
                <a:gd name="T3" fmla="*/ 52 h 104"/>
                <a:gd name="T4" fmla="*/ 49 w 97"/>
                <a:gd name="T5" fmla="*/ 0 h 104"/>
                <a:gd name="T6" fmla="*/ 97 w 97"/>
                <a:gd name="T7" fmla="*/ 51 h 104"/>
                <a:gd name="T8" fmla="*/ 48 w 97"/>
                <a:gd name="T9" fmla="*/ 104 h 104"/>
              </a:gdLst>
              <a:ahLst/>
              <a:cxnLst>
                <a:cxn ang="0">
                  <a:pos x="T0" y="T1"/>
                </a:cxn>
                <a:cxn ang="0">
                  <a:pos x="T2" y="T3"/>
                </a:cxn>
                <a:cxn ang="0">
                  <a:pos x="T4" y="T5"/>
                </a:cxn>
                <a:cxn ang="0">
                  <a:pos x="T6" y="T7"/>
                </a:cxn>
                <a:cxn ang="0">
                  <a:pos x="T8" y="T9"/>
                </a:cxn>
              </a:cxnLst>
              <a:rect l="0" t="0" r="r" b="b"/>
              <a:pathLst>
                <a:path w="97" h="104">
                  <a:moveTo>
                    <a:pt x="48" y="104"/>
                  </a:moveTo>
                  <a:cubicBezTo>
                    <a:pt x="17" y="104"/>
                    <a:pt x="0" y="80"/>
                    <a:pt x="0" y="52"/>
                  </a:cubicBezTo>
                  <a:cubicBezTo>
                    <a:pt x="0" y="23"/>
                    <a:pt x="19" y="0"/>
                    <a:pt x="49" y="0"/>
                  </a:cubicBezTo>
                  <a:cubicBezTo>
                    <a:pt x="81" y="0"/>
                    <a:pt x="97" y="24"/>
                    <a:pt x="97" y="51"/>
                  </a:cubicBezTo>
                  <a:cubicBezTo>
                    <a:pt x="97" y="83"/>
                    <a:pt x="78" y="104"/>
                    <a:pt x="48" y="104"/>
                  </a:cubicBezTo>
                  <a:close/>
                </a:path>
              </a:pathLst>
            </a:custGeom>
            <a:solidFill>
              <a:srgbClr val="5C8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1862138" y="430213"/>
              <a:ext cx="1266825" cy="938212"/>
            </a:xfrm>
            <a:custGeom>
              <a:avLst/>
              <a:gdLst>
                <a:gd name="T0" fmla="*/ 547 w 662"/>
                <a:gd name="T1" fmla="*/ 195 h 491"/>
                <a:gd name="T2" fmla="*/ 474 w 662"/>
                <a:gd name="T3" fmla="*/ 139 h 491"/>
                <a:gd name="T4" fmla="*/ 529 w 662"/>
                <a:gd name="T5" fmla="*/ 103 h 491"/>
                <a:gd name="T6" fmla="*/ 626 w 662"/>
                <a:gd name="T7" fmla="*/ 126 h 491"/>
                <a:gd name="T8" fmla="*/ 650 w 662"/>
                <a:gd name="T9" fmla="*/ 24 h 491"/>
                <a:gd name="T10" fmla="*/ 531 w 662"/>
                <a:gd name="T11" fmla="*/ 0 h 491"/>
                <a:gd name="T12" fmla="*/ 376 w 662"/>
                <a:gd name="T13" fmla="*/ 71 h 491"/>
                <a:gd name="T14" fmla="*/ 376 w 662"/>
                <a:gd name="T15" fmla="*/ 7 h 491"/>
                <a:gd name="T16" fmla="*/ 258 w 662"/>
                <a:gd name="T17" fmla="*/ 7 h 491"/>
                <a:gd name="T18" fmla="*/ 258 w 662"/>
                <a:gd name="T19" fmla="*/ 278 h 491"/>
                <a:gd name="T20" fmla="*/ 188 w 662"/>
                <a:gd name="T21" fmla="*/ 390 h 491"/>
                <a:gd name="T22" fmla="*/ 118 w 662"/>
                <a:gd name="T23" fmla="*/ 277 h 491"/>
                <a:gd name="T24" fmla="*/ 118 w 662"/>
                <a:gd name="T25" fmla="*/ 7 h 491"/>
                <a:gd name="T26" fmla="*/ 0 w 662"/>
                <a:gd name="T27" fmla="*/ 7 h 491"/>
                <a:gd name="T28" fmla="*/ 0 w 662"/>
                <a:gd name="T29" fmla="*/ 267 h 491"/>
                <a:gd name="T30" fmla="*/ 184 w 662"/>
                <a:gd name="T31" fmla="*/ 491 h 491"/>
                <a:gd name="T32" fmla="*/ 376 w 662"/>
                <a:gd name="T33" fmla="*/ 270 h 491"/>
                <a:gd name="T34" fmla="*/ 376 w 662"/>
                <a:gd name="T35" fmla="*/ 225 h 491"/>
                <a:gd name="T36" fmla="*/ 472 w 662"/>
                <a:gd name="T37" fmla="*/ 293 h 491"/>
                <a:gd name="T38" fmla="*/ 541 w 662"/>
                <a:gd name="T39" fmla="*/ 347 h 491"/>
                <a:gd name="T40" fmla="*/ 481 w 662"/>
                <a:gd name="T41" fmla="*/ 386 h 491"/>
                <a:gd name="T42" fmla="*/ 411 w 662"/>
                <a:gd name="T43" fmla="*/ 375 h 491"/>
                <a:gd name="T44" fmla="*/ 389 w 662"/>
                <a:gd name="T45" fmla="*/ 430 h 491"/>
                <a:gd name="T46" fmla="*/ 360 w 662"/>
                <a:gd name="T47" fmla="*/ 473 h 491"/>
                <a:gd name="T48" fmla="*/ 475 w 662"/>
                <a:gd name="T49" fmla="*/ 491 h 491"/>
                <a:gd name="T50" fmla="*/ 662 w 662"/>
                <a:gd name="T51" fmla="*/ 339 h 491"/>
                <a:gd name="T52" fmla="*/ 547 w 662"/>
                <a:gd name="T53" fmla="*/ 19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2" h="491">
                  <a:moveTo>
                    <a:pt x="547" y="195"/>
                  </a:moveTo>
                  <a:cubicBezTo>
                    <a:pt x="491" y="173"/>
                    <a:pt x="474" y="163"/>
                    <a:pt x="474" y="139"/>
                  </a:cubicBezTo>
                  <a:cubicBezTo>
                    <a:pt x="474" y="118"/>
                    <a:pt x="494" y="103"/>
                    <a:pt x="529" y="103"/>
                  </a:cubicBezTo>
                  <a:cubicBezTo>
                    <a:pt x="574" y="103"/>
                    <a:pt x="607" y="118"/>
                    <a:pt x="626" y="126"/>
                  </a:cubicBezTo>
                  <a:cubicBezTo>
                    <a:pt x="650" y="24"/>
                    <a:pt x="650" y="24"/>
                    <a:pt x="650" y="24"/>
                  </a:cubicBezTo>
                  <a:cubicBezTo>
                    <a:pt x="621" y="10"/>
                    <a:pt x="584" y="0"/>
                    <a:pt x="531" y="0"/>
                  </a:cubicBezTo>
                  <a:cubicBezTo>
                    <a:pt x="458" y="0"/>
                    <a:pt x="404" y="28"/>
                    <a:pt x="376" y="71"/>
                  </a:cubicBezTo>
                  <a:cubicBezTo>
                    <a:pt x="376" y="7"/>
                    <a:pt x="376" y="7"/>
                    <a:pt x="376" y="7"/>
                  </a:cubicBezTo>
                  <a:cubicBezTo>
                    <a:pt x="258" y="7"/>
                    <a:pt x="258" y="7"/>
                    <a:pt x="258" y="7"/>
                  </a:cubicBezTo>
                  <a:cubicBezTo>
                    <a:pt x="258" y="278"/>
                    <a:pt x="258" y="278"/>
                    <a:pt x="258" y="278"/>
                  </a:cubicBezTo>
                  <a:cubicBezTo>
                    <a:pt x="258" y="353"/>
                    <a:pt x="235" y="390"/>
                    <a:pt x="188" y="390"/>
                  </a:cubicBezTo>
                  <a:cubicBezTo>
                    <a:pt x="141" y="390"/>
                    <a:pt x="118" y="349"/>
                    <a:pt x="118" y="277"/>
                  </a:cubicBezTo>
                  <a:cubicBezTo>
                    <a:pt x="118" y="7"/>
                    <a:pt x="118" y="7"/>
                    <a:pt x="118" y="7"/>
                  </a:cubicBezTo>
                  <a:cubicBezTo>
                    <a:pt x="0" y="7"/>
                    <a:pt x="0" y="7"/>
                    <a:pt x="0" y="7"/>
                  </a:cubicBezTo>
                  <a:cubicBezTo>
                    <a:pt x="0" y="267"/>
                    <a:pt x="0" y="267"/>
                    <a:pt x="0" y="267"/>
                  </a:cubicBezTo>
                  <a:cubicBezTo>
                    <a:pt x="0" y="420"/>
                    <a:pt x="63" y="491"/>
                    <a:pt x="184" y="491"/>
                  </a:cubicBezTo>
                  <a:cubicBezTo>
                    <a:pt x="308" y="491"/>
                    <a:pt x="376" y="417"/>
                    <a:pt x="376" y="270"/>
                  </a:cubicBezTo>
                  <a:cubicBezTo>
                    <a:pt x="376" y="225"/>
                    <a:pt x="376" y="225"/>
                    <a:pt x="376" y="225"/>
                  </a:cubicBezTo>
                  <a:cubicBezTo>
                    <a:pt x="396" y="254"/>
                    <a:pt x="428" y="276"/>
                    <a:pt x="472" y="293"/>
                  </a:cubicBezTo>
                  <a:cubicBezTo>
                    <a:pt x="521" y="311"/>
                    <a:pt x="541" y="324"/>
                    <a:pt x="541" y="347"/>
                  </a:cubicBezTo>
                  <a:cubicBezTo>
                    <a:pt x="541" y="371"/>
                    <a:pt x="522" y="386"/>
                    <a:pt x="481" y="386"/>
                  </a:cubicBezTo>
                  <a:cubicBezTo>
                    <a:pt x="460" y="386"/>
                    <a:pt x="435" y="382"/>
                    <a:pt x="411" y="375"/>
                  </a:cubicBezTo>
                  <a:cubicBezTo>
                    <a:pt x="406" y="395"/>
                    <a:pt x="399" y="413"/>
                    <a:pt x="389" y="430"/>
                  </a:cubicBezTo>
                  <a:cubicBezTo>
                    <a:pt x="381" y="446"/>
                    <a:pt x="371" y="460"/>
                    <a:pt x="360" y="473"/>
                  </a:cubicBezTo>
                  <a:cubicBezTo>
                    <a:pt x="398" y="485"/>
                    <a:pt x="442" y="491"/>
                    <a:pt x="475" y="491"/>
                  </a:cubicBezTo>
                  <a:cubicBezTo>
                    <a:pt x="603" y="491"/>
                    <a:pt x="662" y="420"/>
                    <a:pt x="662" y="339"/>
                  </a:cubicBezTo>
                  <a:cubicBezTo>
                    <a:pt x="662" y="272"/>
                    <a:pt x="626" y="227"/>
                    <a:pt x="547" y="195"/>
                  </a:cubicBezTo>
                </a:path>
              </a:pathLst>
            </a:custGeom>
            <a:solidFill>
              <a:srgbClr val="5C8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3149600" y="1435100"/>
              <a:ext cx="50800" cy="49212"/>
            </a:xfrm>
            <a:custGeom>
              <a:avLst/>
              <a:gdLst>
                <a:gd name="T0" fmla="*/ 14 w 27"/>
                <a:gd name="T1" fmla="*/ 0 h 26"/>
                <a:gd name="T2" fmla="*/ 27 w 27"/>
                <a:gd name="T3" fmla="*/ 13 h 26"/>
                <a:gd name="T4" fmla="*/ 14 w 27"/>
                <a:gd name="T5" fmla="*/ 26 h 26"/>
                <a:gd name="T6" fmla="*/ 0 w 27"/>
                <a:gd name="T7" fmla="*/ 13 h 26"/>
                <a:gd name="T8" fmla="*/ 14 w 27"/>
                <a:gd name="T9" fmla="*/ 0 h 26"/>
                <a:gd name="T10" fmla="*/ 14 w 27"/>
                <a:gd name="T11" fmla="*/ 3 h 26"/>
                <a:gd name="T12" fmla="*/ 5 w 27"/>
                <a:gd name="T13" fmla="*/ 13 h 26"/>
                <a:gd name="T14" fmla="*/ 14 w 27"/>
                <a:gd name="T15" fmla="*/ 22 h 26"/>
                <a:gd name="T16" fmla="*/ 23 w 27"/>
                <a:gd name="T17" fmla="*/ 13 h 26"/>
                <a:gd name="T18" fmla="*/ 14 w 27"/>
                <a:gd name="T19" fmla="*/ 3 h 26"/>
                <a:gd name="T20" fmla="*/ 12 w 27"/>
                <a:gd name="T21" fmla="*/ 18 h 26"/>
                <a:gd name="T22" fmla="*/ 8 w 27"/>
                <a:gd name="T23" fmla="*/ 18 h 26"/>
                <a:gd name="T24" fmla="*/ 8 w 27"/>
                <a:gd name="T25" fmla="*/ 7 h 26"/>
                <a:gd name="T26" fmla="*/ 14 w 27"/>
                <a:gd name="T27" fmla="*/ 6 h 26"/>
                <a:gd name="T28" fmla="*/ 19 w 27"/>
                <a:gd name="T29" fmla="*/ 7 h 26"/>
                <a:gd name="T30" fmla="*/ 20 w 27"/>
                <a:gd name="T31" fmla="*/ 10 h 26"/>
                <a:gd name="T32" fmla="*/ 17 w 27"/>
                <a:gd name="T33" fmla="*/ 13 h 26"/>
                <a:gd name="T34" fmla="*/ 17 w 27"/>
                <a:gd name="T35" fmla="*/ 13 h 26"/>
                <a:gd name="T36" fmla="*/ 20 w 27"/>
                <a:gd name="T37" fmla="*/ 16 h 26"/>
                <a:gd name="T38" fmla="*/ 21 w 27"/>
                <a:gd name="T39" fmla="*/ 18 h 26"/>
                <a:gd name="T40" fmla="*/ 16 w 27"/>
                <a:gd name="T41" fmla="*/ 18 h 26"/>
                <a:gd name="T42" fmla="*/ 15 w 27"/>
                <a:gd name="T43" fmla="*/ 16 h 26"/>
                <a:gd name="T44" fmla="*/ 13 w 27"/>
                <a:gd name="T45" fmla="*/ 14 h 26"/>
                <a:gd name="T46" fmla="*/ 12 w 27"/>
                <a:gd name="T47" fmla="*/ 14 h 26"/>
                <a:gd name="T48" fmla="*/ 12 w 27"/>
                <a:gd name="T49" fmla="*/ 18 h 26"/>
                <a:gd name="T50" fmla="*/ 13 w 27"/>
                <a:gd name="T51" fmla="*/ 12 h 26"/>
                <a:gd name="T52" fmla="*/ 13 w 27"/>
                <a:gd name="T53" fmla="*/ 12 h 26"/>
                <a:gd name="T54" fmla="*/ 15 w 27"/>
                <a:gd name="T55" fmla="*/ 11 h 26"/>
                <a:gd name="T56" fmla="*/ 14 w 27"/>
                <a:gd name="T57" fmla="*/ 9 h 26"/>
                <a:gd name="T58" fmla="*/ 13 w 27"/>
                <a:gd name="T59" fmla="*/ 9 h 26"/>
                <a:gd name="T60" fmla="*/ 13 w 27"/>
                <a:gd name="T6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26">
                  <a:moveTo>
                    <a:pt x="14" y="0"/>
                  </a:moveTo>
                  <a:cubicBezTo>
                    <a:pt x="21" y="0"/>
                    <a:pt x="27" y="5"/>
                    <a:pt x="27" y="13"/>
                  </a:cubicBezTo>
                  <a:cubicBezTo>
                    <a:pt x="27" y="20"/>
                    <a:pt x="21" y="26"/>
                    <a:pt x="14" y="26"/>
                  </a:cubicBezTo>
                  <a:cubicBezTo>
                    <a:pt x="6" y="26"/>
                    <a:pt x="0" y="20"/>
                    <a:pt x="0" y="13"/>
                  </a:cubicBezTo>
                  <a:cubicBezTo>
                    <a:pt x="0" y="5"/>
                    <a:pt x="6" y="0"/>
                    <a:pt x="14" y="0"/>
                  </a:cubicBezTo>
                  <a:close/>
                  <a:moveTo>
                    <a:pt x="14" y="3"/>
                  </a:moveTo>
                  <a:cubicBezTo>
                    <a:pt x="9" y="3"/>
                    <a:pt x="5" y="7"/>
                    <a:pt x="5" y="13"/>
                  </a:cubicBezTo>
                  <a:cubicBezTo>
                    <a:pt x="5" y="18"/>
                    <a:pt x="9" y="22"/>
                    <a:pt x="14" y="22"/>
                  </a:cubicBezTo>
                  <a:cubicBezTo>
                    <a:pt x="19" y="22"/>
                    <a:pt x="23" y="18"/>
                    <a:pt x="23" y="13"/>
                  </a:cubicBezTo>
                  <a:cubicBezTo>
                    <a:pt x="23" y="7"/>
                    <a:pt x="19" y="3"/>
                    <a:pt x="14" y="3"/>
                  </a:cubicBezTo>
                  <a:close/>
                  <a:moveTo>
                    <a:pt x="12" y="18"/>
                  </a:moveTo>
                  <a:cubicBezTo>
                    <a:pt x="8" y="18"/>
                    <a:pt x="8" y="18"/>
                    <a:pt x="8" y="18"/>
                  </a:cubicBezTo>
                  <a:cubicBezTo>
                    <a:pt x="8" y="7"/>
                    <a:pt x="8" y="7"/>
                    <a:pt x="8" y="7"/>
                  </a:cubicBezTo>
                  <a:cubicBezTo>
                    <a:pt x="9" y="7"/>
                    <a:pt x="11" y="6"/>
                    <a:pt x="14" y="6"/>
                  </a:cubicBezTo>
                  <a:cubicBezTo>
                    <a:pt x="17" y="6"/>
                    <a:pt x="18" y="7"/>
                    <a:pt x="19" y="7"/>
                  </a:cubicBezTo>
                  <a:cubicBezTo>
                    <a:pt x="19" y="8"/>
                    <a:pt x="20" y="9"/>
                    <a:pt x="20" y="10"/>
                  </a:cubicBezTo>
                  <a:cubicBezTo>
                    <a:pt x="20" y="11"/>
                    <a:pt x="19" y="12"/>
                    <a:pt x="17" y="13"/>
                  </a:cubicBezTo>
                  <a:cubicBezTo>
                    <a:pt x="17" y="13"/>
                    <a:pt x="17" y="13"/>
                    <a:pt x="17" y="13"/>
                  </a:cubicBezTo>
                  <a:cubicBezTo>
                    <a:pt x="19" y="13"/>
                    <a:pt x="19" y="14"/>
                    <a:pt x="20" y="16"/>
                  </a:cubicBezTo>
                  <a:cubicBezTo>
                    <a:pt x="20" y="17"/>
                    <a:pt x="20" y="18"/>
                    <a:pt x="21" y="18"/>
                  </a:cubicBezTo>
                  <a:cubicBezTo>
                    <a:pt x="16" y="18"/>
                    <a:pt x="16" y="18"/>
                    <a:pt x="16" y="18"/>
                  </a:cubicBezTo>
                  <a:cubicBezTo>
                    <a:pt x="16" y="18"/>
                    <a:pt x="15" y="17"/>
                    <a:pt x="15" y="16"/>
                  </a:cubicBezTo>
                  <a:cubicBezTo>
                    <a:pt x="15" y="15"/>
                    <a:pt x="14" y="14"/>
                    <a:pt x="13" y="14"/>
                  </a:cubicBezTo>
                  <a:cubicBezTo>
                    <a:pt x="12" y="14"/>
                    <a:pt x="12" y="14"/>
                    <a:pt x="12" y="14"/>
                  </a:cubicBezTo>
                  <a:lnTo>
                    <a:pt x="12" y="18"/>
                  </a:lnTo>
                  <a:close/>
                  <a:moveTo>
                    <a:pt x="13" y="12"/>
                  </a:moveTo>
                  <a:cubicBezTo>
                    <a:pt x="13" y="12"/>
                    <a:pt x="13" y="12"/>
                    <a:pt x="13" y="12"/>
                  </a:cubicBezTo>
                  <a:cubicBezTo>
                    <a:pt x="15" y="12"/>
                    <a:pt x="15" y="11"/>
                    <a:pt x="15" y="11"/>
                  </a:cubicBezTo>
                  <a:cubicBezTo>
                    <a:pt x="15" y="10"/>
                    <a:pt x="15" y="9"/>
                    <a:pt x="14" y="9"/>
                  </a:cubicBezTo>
                  <a:cubicBezTo>
                    <a:pt x="13" y="9"/>
                    <a:pt x="13" y="9"/>
                    <a:pt x="13" y="9"/>
                  </a:cubicBezTo>
                  <a:lnTo>
                    <a:pt x="13" y="12"/>
                  </a:lnTo>
                  <a:close/>
                </a:path>
              </a:pathLst>
            </a:custGeom>
            <a:solidFill>
              <a:srgbClr val="E86D1F"/>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3" name="Picture 12">
            <a:extLst>
              <a:ext uri="{FF2B5EF4-FFF2-40B4-BE49-F238E27FC236}">
                <a16:creationId xmlns:a16="http://schemas.microsoft.com/office/drawing/2014/main" id="{8A078DDB-C2E1-EA46-AC82-E728A30DD9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2" y="6431994"/>
            <a:ext cx="1925913" cy="261141"/>
          </a:xfrm>
          <a:prstGeom prst="rect">
            <a:avLst/>
          </a:prstGeom>
        </p:spPr>
      </p:pic>
      <p:sp>
        <p:nvSpPr>
          <p:cNvPr id="16" name="Text Placeholder 15"/>
          <p:cNvSpPr>
            <a:spLocks noGrp="1"/>
          </p:cNvSpPr>
          <p:nvPr>
            <p:ph type="body" sz="quarter" idx="15"/>
          </p:nvPr>
        </p:nvSpPr>
        <p:spPr>
          <a:xfrm>
            <a:off x="0" y="3133535"/>
            <a:ext cx="4829175" cy="590931"/>
          </a:xfrm>
          <a:solidFill>
            <a:srgbClr val="5C8727">
              <a:alpha val="75000"/>
            </a:srgbClr>
          </a:solidFill>
        </p:spPr>
        <p:txBody>
          <a:bodyPr lIns="274320" tIns="182880" bIns="182880" anchor="ctr">
            <a:spAutoFit/>
          </a:bodyPr>
          <a:lstStyle>
            <a:lvl1pPr marL="0" indent="0">
              <a:buNone/>
              <a:defRPr sz="1600">
                <a:solidFill>
                  <a:schemeClr val="bg1"/>
                </a:solidFill>
              </a:defRPr>
            </a:lvl1pPr>
            <a:lvl2pPr marL="228600" indent="0">
              <a:buNone/>
              <a:defRPr sz="1400">
                <a:solidFill>
                  <a:schemeClr val="bg1"/>
                </a:solidFill>
              </a:defRPr>
            </a:lvl2pPr>
            <a:lvl3pPr marL="457200" indent="0">
              <a:buNone/>
              <a:defRPr sz="1200">
                <a:solidFill>
                  <a:schemeClr val="bg1"/>
                </a:solidFill>
              </a:defRPr>
            </a:lvl3pPr>
            <a:lvl4pPr marL="685800" indent="0">
              <a:buNone/>
              <a:defRPr sz="1100">
                <a:solidFill>
                  <a:schemeClr val="bg1"/>
                </a:solidFill>
              </a:defRPr>
            </a:lvl4pPr>
            <a:lvl5pPr marL="914400" indent="0">
              <a:buNone/>
              <a:defRPr sz="1100">
                <a:solidFill>
                  <a:schemeClr val="bg1"/>
                </a:solidFill>
              </a:defRPr>
            </a:lvl5pPr>
          </a:lstStyle>
          <a:p>
            <a:pPr lvl="0"/>
            <a:r>
              <a:rPr lang="en-US"/>
              <a:t>Edit Master text styles</a:t>
            </a:r>
          </a:p>
        </p:txBody>
      </p:sp>
    </p:spTree>
    <p:extLst>
      <p:ext uri="{BB962C8B-B14F-4D97-AF65-F5344CB8AC3E}">
        <p14:creationId xmlns:p14="http://schemas.microsoft.com/office/powerpoint/2010/main" val="406708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bg/>
                                          </p:spTgt>
                                        </p:tgtEl>
                                        <p:attrNameLst>
                                          <p:attrName>style.visibility</p:attrName>
                                        </p:attrNameLst>
                                      </p:cBhvr>
                                      <p:to>
                                        <p:strVal val="visible"/>
                                      </p:to>
                                    </p:set>
                                    <p:anim calcmode="lin" valueType="num">
                                      <p:cBhvr additive="base">
                                        <p:cTn id="7" dur="750" fill="hold"/>
                                        <p:tgtEl>
                                          <p:spTgt spid="16">
                                            <p:bg/>
                                          </p:spTgt>
                                        </p:tgtEl>
                                        <p:attrNameLst>
                                          <p:attrName>ppt_x</p:attrName>
                                        </p:attrNameLst>
                                      </p:cBhvr>
                                      <p:tavLst>
                                        <p:tav tm="0">
                                          <p:val>
                                            <p:strVal val="0-#ppt_w/2"/>
                                          </p:val>
                                        </p:tav>
                                        <p:tav tm="100000">
                                          <p:val>
                                            <p:strVal val="#ppt_x"/>
                                          </p:val>
                                        </p:tav>
                                      </p:tavLst>
                                    </p:anim>
                                    <p:anim calcmode="lin" valueType="num">
                                      <p:cBhvr additive="base">
                                        <p:cTn id="8" dur="750" fill="hold"/>
                                        <p:tgtEl>
                                          <p:spTgt spid="16">
                                            <p:bg/>
                                          </p:spTgt>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iterate type="wd">
                                    <p:tmPct val="10000"/>
                                  </p:iterate>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tmplLst>
          <p:tmpl>
            <p:tnLst>
              <p:par>
                <p:cTn presetID="2" presetClass="entr" presetSubtype="8"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ppt_y"/>
                          </p:val>
                        </p:tav>
                        <p:tav tm="100000">
                          <p:val>
                            <p:strVal val="#ppt_y"/>
                          </p:val>
                        </p:tav>
                      </p:tavLst>
                    </p:anim>
                  </p:childTnLst>
                </p:cTn>
              </p:par>
            </p:tnLst>
          </p:tmpl>
          <p:tmpl lvl="1">
            <p:tnLst>
              <p:par>
                <p:cTn presetID="10" presetClass="entr" presetSubtype="0" fill="hold" nodeType="withEffect">
                  <p:stCondLst>
                    <p:cond delay="500"/>
                  </p:stCondLst>
                  <p:iterate type="wd">
                    <p:tmPct val="10000"/>
                  </p:iterate>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2">
            <p:tnLst>
              <p:par>
                <p:cTn presetID="10" presetClass="entr" presetSubtype="0" fill="hold" nodeType="withEffect">
                  <p:stCondLst>
                    <p:cond delay="500"/>
                  </p:stCondLst>
                  <p:iterate type="wd">
                    <p:tmPct val="10000"/>
                  </p:iterate>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3">
            <p:tnLst>
              <p:par>
                <p:cTn presetID="10" presetClass="entr" presetSubtype="0" fill="hold" nodeType="withEffect">
                  <p:stCondLst>
                    <p:cond delay="500"/>
                  </p:stCondLst>
                  <p:iterate type="wd">
                    <p:tmPct val="10000"/>
                  </p:iterate>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4">
            <p:tnLst>
              <p:par>
                <p:cTn presetID="10" presetClass="entr" presetSubtype="0" fill="hold" nodeType="withEffect">
                  <p:stCondLst>
                    <p:cond delay="500"/>
                  </p:stCondLst>
                  <p:iterate type="wd">
                    <p:tmPct val="10000"/>
                  </p:iterate>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5">
            <p:tnLst>
              <p:par>
                <p:cTn presetID="10" presetClass="entr" presetSubtype="0" fill="hold" nodeType="withEffect">
                  <p:stCondLst>
                    <p:cond delay="500"/>
                  </p:stCondLst>
                  <p:iterate type="wd">
                    <p:tmPct val="10000"/>
                  </p:iterate>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6CD642-E75D-F84D-A10F-FFCF16CA5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1288" y="3118123"/>
            <a:ext cx="2049914" cy="617066"/>
          </a:xfrm>
          <a:prstGeom prst="rect">
            <a:avLst/>
          </a:prstGeom>
        </p:spPr>
      </p:pic>
      <p:pic>
        <p:nvPicPr>
          <p:cNvPr id="5" name="Picture 4">
            <a:extLst>
              <a:ext uri="{FF2B5EF4-FFF2-40B4-BE49-F238E27FC236}">
                <a16:creationId xmlns:a16="http://schemas.microsoft.com/office/drawing/2014/main" id="{466812F5-2D39-DE4A-B0C2-74E667764B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6919" y="3106351"/>
            <a:ext cx="691649" cy="643618"/>
          </a:xfrm>
          <a:prstGeom prst="rect">
            <a:avLst/>
          </a:prstGeom>
        </p:spPr>
      </p:pic>
    </p:spTree>
    <p:extLst>
      <p:ext uri="{BB962C8B-B14F-4D97-AF65-F5344CB8AC3E}">
        <p14:creationId xmlns:p14="http://schemas.microsoft.com/office/powerpoint/2010/main" val="175665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anim calcmode="lin" valueType="num">
                                      <p:cBhvr>
                                        <p:cTn id="10" dur="1000" fill="hold"/>
                                        <p:tgtEl>
                                          <p:spTgt spid="5"/>
                                        </p:tgtEl>
                                        <p:attrNameLst>
                                          <p:attrName>ppt_x</p:attrName>
                                        </p:attrNameLst>
                                      </p:cBhvr>
                                      <p:tavLst>
                                        <p:tav tm="0">
                                          <p:val>
                                            <p:fltVal val="0.5"/>
                                          </p:val>
                                        </p:tav>
                                        <p:tav tm="100000">
                                          <p:val>
                                            <p:strVal val="#ppt_x"/>
                                          </p:val>
                                        </p:tav>
                                      </p:tavLst>
                                    </p:anim>
                                    <p:anim calcmode="lin" valueType="num">
                                      <p:cBhvr>
                                        <p:cTn id="11" dur="1000" fill="hold"/>
                                        <p:tgtEl>
                                          <p:spTgt spid="5"/>
                                        </p:tgtEl>
                                        <p:attrNameLst>
                                          <p:attrName>ppt_y</p:attrName>
                                        </p:attrNameLst>
                                      </p:cBhvr>
                                      <p:tavLst>
                                        <p:tav tm="0">
                                          <p:val>
                                            <p:fltVal val="0.5"/>
                                          </p:val>
                                        </p:tav>
                                        <p:tav tm="100000">
                                          <p:val>
                                            <p:strVal val="#ppt_y"/>
                                          </p:val>
                                        </p:tav>
                                      </p:tavLst>
                                    </p:anim>
                                  </p:childTnLst>
                                </p:cTn>
                              </p:par>
                              <p:par>
                                <p:cTn id="12" presetID="10" presetClass="entr" presetSubtype="0" fill="hold"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B6BE77-A055-B343-9D5A-F659576037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946183"/>
            <a:ext cx="12191999" cy="2435317"/>
          </a:xfrm>
          <a:prstGeom prst="rect">
            <a:avLst/>
          </a:prstGeom>
        </p:spPr>
      </p:pic>
      <p:sp>
        <p:nvSpPr>
          <p:cNvPr id="10" name="Rectangle 9">
            <a:extLst>
              <a:ext uri="{FF2B5EF4-FFF2-40B4-BE49-F238E27FC236}">
                <a16:creationId xmlns:a16="http://schemas.microsoft.com/office/drawing/2014/main" id="{FA6CD59A-6A99-FC44-957F-F74D71C1F479}"/>
              </a:ext>
            </a:extLst>
          </p:cNvPr>
          <p:cNvSpPr/>
          <p:nvPr userDrawn="1"/>
        </p:nvSpPr>
        <p:spPr>
          <a:xfrm>
            <a:off x="3073832" y="1964267"/>
            <a:ext cx="9118168" cy="2417233"/>
          </a:xfrm>
          <a:prstGeom prst="rect">
            <a:avLst/>
          </a:prstGeom>
          <a:gradFill flip="none" rotWithShape="1">
            <a:gsLst>
              <a:gs pos="0">
                <a:schemeClr val="accent1">
                  <a:lumMod val="5000"/>
                  <a:lumOff val="95000"/>
                  <a:alpha val="0"/>
                </a:schemeClr>
              </a:gs>
              <a:gs pos="91000">
                <a:schemeClr val="tx1">
                  <a:alpha val="65000"/>
                  <a:lumMod val="84000"/>
                  <a:lumOff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ext Placeholder 7">
            <a:extLst>
              <a:ext uri="{FF2B5EF4-FFF2-40B4-BE49-F238E27FC236}">
                <a16:creationId xmlns:a16="http://schemas.microsoft.com/office/drawing/2014/main" id="{E55D3807-6386-1F49-AF48-974602C79482}"/>
              </a:ext>
            </a:extLst>
          </p:cNvPr>
          <p:cNvSpPr>
            <a:spLocks noGrp="1"/>
          </p:cNvSpPr>
          <p:nvPr>
            <p:ph type="body" sz="quarter" idx="10" hasCustomPrompt="1"/>
          </p:nvPr>
        </p:nvSpPr>
        <p:spPr>
          <a:xfrm>
            <a:off x="4502225" y="2596444"/>
            <a:ext cx="7217857" cy="626625"/>
          </a:xfrm>
          <a:prstGeom prst="rect">
            <a:avLst/>
          </a:prstGeom>
        </p:spPr>
        <p:txBody>
          <a:bodyPr/>
          <a:lstStyle>
            <a:lvl1pPr marL="0" indent="0" algn="r">
              <a:buNone/>
              <a:defRPr sz="36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Breaker Page Title</a:t>
            </a:r>
            <a:endParaRPr lang="en-US"/>
          </a:p>
        </p:txBody>
      </p:sp>
      <p:sp>
        <p:nvSpPr>
          <p:cNvPr id="12" name="Text Placeholder 7">
            <a:extLst>
              <a:ext uri="{FF2B5EF4-FFF2-40B4-BE49-F238E27FC236}">
                <a16:creationId xmlns:a16="http://schemas.microsoft.com/office/drawing/2014/main" id="{6FB4D03D-71FC-2E4B-817E-A00F58AA4121}"/>
              </a:ext>
            </a:extLst>
          </p:cNvPr>
          <p:cNvSpPr>
            <a:spLocks noGrp="1"/>
          </p:cNvSpPr>
          <p:nvPr>
            <p:ph type="body" sz="quarter" idx="11" hasCustomPrompt="1"/>
          </p:nvPr>
        </p:nvSpPr>
        <p:spPr>
          <a:xfrm>
            <a:off x="4512956" y="3276878"/>
            <a:ext cx="7217857" cy="626625"/>
          </a:xfrm>
          <a:prstGeom prst="rect">
            <a:avLst/>
          </a:prstGeom>
        </p:spPr>
        <p:txBody>
          <a:bodyPr/>
          <a:lstStyle>
            <a:lvl1pPr marL="0" indent="0" algn="r">
              <a:buNone/>
              <a:defRPr sz="24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Sub-header Goes Here</a:t>
            </a:r>
            <a:endParaRPr lang="en-US"/>
          </a:p>
        </p:txBody>
      </p:sp>
      <p:pic>
        <p:nvPicPr>
          <p:cNvPr id="13" name="Picture 12">
            <a:extLst>
              <a:ext uri="{FF2B5EF4-FFF2-40B4-BE49-F238E27FC236}">
                <a16:creationId xmlns:a16="http://schemas.microsoft.com/office/drawing/2014/main" id="{9F8568EF-6275-D447-98F3-406CEB329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3833" y="5802790"/>
            <a:ext cx="764150" cy="707546"/>
          </a:xfrm>
          <a:prstGeom prst="rect">
            <a:avLst/>
          </a:prstGeom>
        </p:spPr>
      </p:pic>
      <p:sp>
        <p:nvSpPr>
          <p:cNvPr id="14" name="Slide Number Placeholder 2">
            <a:extLst>
              <a:ext uri="{FF2B5EF4-FFF2-40B4-BE49-F238E27FC236}">
                <a16:creationId xmlns:a16="http://schemas.microsoft.com/office/drawing/2014/main" id="{A693E8E7-6381-A44A-ABF4-FD4575088537}"/>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84B1DDB-0A29-9A46-BA98-F3B9D1B450A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2313" y="6102550"/>
            <a:ext cx="3232841" cy="559137"/>
          </a:xfrm>
          <a:prstGeom prst="rect">
            <a:avLst/>
          </a:prstGeom>
        </p:spPr>
      </p:pic>
    </p:spTree>
    <p:extLst>
      <p:ext uri="{BB962C8B-B14F-4D97-AF65-F5344CB8AC3E}">
        <p14:creationId xmlns:p14="http://schemas.microsoft.com/office/powerpoint/2010/main" val="379353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29CA27-03E2-4D48-A4EC-CAF7426E04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76" y="1946949"/>
            <a:ext cx="12203575" cy="2434551"/>
          </a:xfrm>
          <a:prstGeom prst="rect">
            <a:avLst/>
          </a:prstGeom>
        </p:spPr>
      </p:pic>
      <p:sp>
        <p:nvSpPr>
          <p:cNvPr id="10" name="Rectangle 9">
            <a:extLst>
              <a:ext uri="{FF2B5EF4-FFF2-40B4-BE49-F238E27FC236}">
                <a16:creationId xmlns:a16="http://schemas.microsoft.com/office/drawing/2014/main" id="{FA6CD59A-6A99-FC44-957F-F74D71C1F479}"/>
              </a:ext>
            </a:extLst>
          </p:cNvPr>
          <p:cNvSpPr/>
          <p:nvPr userDrawn="1"/>
        </p:nvSpPr>
        <p:spPr>
          <a:xfrm>
            <a:off x="3073832" y="1964267"/>
            <a:ext cx="9118168" cy="2417233"/>
          </a:xfrm>
          <a:prstGeom prst="rect">
            <a:avLst/>
          </a:prstGeom>
          <a:gradFill flip="none" rotWithShape="1">
            <a:gsLst>
              <a:gs pos="0">
                <a:schemeClr val="accent1">
                  <a:lumMod val="5000"/>
                  <a:lumOff val="95000"/>
                  <a:alpha val="0"/>
                </a:schemeClr>
              </a:gs>
              <a:gs pos="91000">
                <a:schemeClr val="tx1">
                  <a:alpha val="65000"/>
                  <a:lumMod val="84000"/>
                  <a:lumOff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Text Placeholder 7">
            <a:extLst>
              <a:ext uri="{FF2B5EF4-FFF2-40B4-BE49-F238E27FC236}">
                <a16:creationId xmlns:a16="http://schemas.microsoft.com/office/drawing/2014/main" id="{B5EBA310-F798-9B48-8A73-99CBF012497A}"/>
              </a:ext>
            </a:extLst>
          </p:cNvPr>
          <p:cNvSpPr>
            <a:spLocks noGrp="1"/>
          </p:cNvSpPr>
          <p:nvPr>
            <p:ph type="body" sz="quarter" idx="10" hasCustomPrompt="1"/>
          </p:nvPr>
        </p:nvSpPr>
        <p:spPr>
          <a:xfrm>
            <a:off x="4502225" y="2596444"/>
            <a:ext cx="7217857" cy="626625"/>
          </a:xfrm>
          <a:prstGeom prst="rect">
            <a:avLst/>
          </a:prstGeom>
        </p:spPr>
        <p:txBody>
          <a:bodyPr/>
          <a:lstStyle>
            <a:lvl1pPr marL="0" indent="0" algn="r">
              <a:buNone/>
              <a:defRPr sz="36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Breaker Page Title</a:t>
            </a:r>
            <a:endParaRPr lang="en-US"/>
          </a:p>
        </p:txBody>
      </p:sp>
      <p:sp>
        <p:nvSpPr>
          <p:cNvPr id="13" name="Text Placeholder 7">
            <a:extLst>
              <a:ext uri="{FF2B5EF4-FFF2-40B4-BE49-F238E27FC236}">
                <a16:creationId xmlns:a16="http://schemas.microsoft.com/office/drawing/2014/main" id="{2488B867-D797-E24E-9038-5D972F0A4EA8}"/>
              </a:ext>
            </a:extLst>
          </p:cNvPr>
          <p:cNvSpPr>
            <a:spLocks noGrp="1"/>
          </p:cNvSpPr>
          <p:nvPr>
            <p:ph type="body" sz="quarter" idx="11" hasCustomPrompt="1"/>
          </p:nvPr>
        </p:nvSpPr>
        <p:spPr>
          <a:xfrm>
            <a:off x="4512956" y="3276878"/>
            <a:ext cx="7217857" cy="626625"/>
          </a:xfrm>
          <a:prstGeom prst="rect">
            <a:avLst/>
          </a:prstGeom>
        </p:spPr>
        <p:txBody>
          <a:bodyPr/>
          <a:lstStyle>
            <a:lvl1pPr marL="0" indent="0" algn="r">
              <a:buNone/>
              <a:defRPr sz="24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Sub-header Goes Here</a:t>
            </a:r>
            <a:endParaRPr lang="en-US"/>
          </a:p>
        </p:txBody>
      </p:sp>
      <p:pic>
        <p:nvPicPr>
          <p:cNvPr id="14" name="Picture 13">
            <a:extLst>
              <a:ext uri="{FF2B5EF4-FFF2-40B4-BE49-F238E27FC236}">
                <a16:creationId xmlns:a16="http://schemas.microsoft.com/office/drawing/2014/main" id="{1170D310-14BA-8543-9197-AE7E441E0B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3833" y="5802790"/>
            <a:ext cx="764150" cy="707546"/>
          </a:xfrm>
          <a:prstGeom prst="rect">
            <a:avLst/>
          </a:prstGeom>
        </p:spPr>
      </p:pic>
      <p:sp>
        <p:nvSpPr>
          <p:cNvPr id="15" name="Slide Number Placeholder 2">
            <a:extLst>
              <a:ext uri="{FF2B5EF4-FFF2-40B4-BE49-F238E27FC236}">
                <a16:creationId xmlns:a16="http://schemas.microsoft.com/office/drawing/2014/main" id="{FE064F56-92F1-404C-A336-0B92A8E7E0D6}"/>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CB0AA35-DB4D-B14B-8B0C-C3686657755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2313" y="6102550"/>
            <a:ext cx="3232841" cy="559137"/>
          </a:xfrm>
          <a:prstGeom prst="rect">
            <a:avLst/>
          </a:prstGeom>
        </p:spPr>
      </p:pic>
    </p:spTree>
    <p:extLst>
      <p:ext uri="{BB962C8B-B14F-4D97-AF65-F5344CB8AC3E}">
        <p14:creationId xmlns:p14="http://schemas.microsoft.com/office/powerpoint/2010/main" val="160267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475676-E758-3644-BA49-925B6A60F6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75" y="1941689"/>
            <a:ext cx="12183611" cy="2439811"/>
          </a:xfrm>
          <a:prstGeom prst="rect">
            <a:avLst/>
          </a:prstGeom>
        </p:spPr>
      </p:pic>
      <p:sp>
        <p:nvSpPr>
          <p:cNvPr id="10" name="Rectangle 9">
            <a:extLst>
              <a:ext uri="{FF2B5EF4-FFF2-40B4-BE49-F238E27FC236}">
                <a16:creationId xmlns:a16="http://schemas.microsoft.com/office/drawing/2014/main" id="{FA6CD59A-6A99-FC44-957F-F74D71C1F479}"/>
              </a:ext>
            </a:extLst>
          </p:cNvPr>
          <p:cNvSpPr/>
          <p:nvPr userDrawn="1"/>
        </p:nvSpPr>
        <p:spPr>
          <a:xfrm>
            <a:off x="3073832" y="1964267"/>
            <a:ext cx="9118168" cy="2417233"/>
          </a:xfrm>
          <a:prstGeom prst="rect">
            <a:avLst/>
          </a:prstGeom>
          <a:gradFill flip="none" rotWithShape="1">
            <a:gsLst>
              <a:gs pos="0">
                <a:schemeClr val="accent1">
                  <a:lumMod val="5000"/>
                  <a:lumOff val="95000"/>
                  <a:alpha val="0"/>
                </a:schemeClr>
              </a:gs>
              <a:gs pos="91000">
                <a:schemeClr val="tx1">
                  <a:alpha val="65000"/>
                  <a:lumMod val="84000"/>
                  <a:lumOff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Text Placeholder 7">
            <a:extLst>
              <a:ext uri="{FF2B5EF4-FFF2-40B4-BE49-F238E27FC236}">
                <a16:creationId xmlns:a16="http://schemas.microsoft.com/office/drawing/2014/main" id="{EC9ABCF1-A07A-2E4A-BA4C-79AC40C11E23}"/>
              </a:ext>
            </a:extLst>
          </p:cNvPr>
          <p:cNvSpPr>
            <a:spLocks noGrp="1"/>
          </p:cNvSpPr>
          <p:nvPr>
            <p:ph type="body" sz="quarter" idx="10" hasCustomPrompt="1"/>
          </p:nvPr>
        </p:nvSpPr>
        <p:spPr>
          <a:xfrm>
            <a:off x="4502225" y="2596444"/>
            <a:ext cx="7217857" cy="626625"/>
          </a:xfrm>
          <a:prstGeom prst="rect">
            <a:avLst/>
          </a:prstGeom>
        </p:spPr>
        <p:txBody>
          <a:bodyPr/>
          <a:lstStyle>
            <a:lvl1pPr marL="0" indent="0" algn="r">
              <a:buNone/>
              <a:defRPr sz="36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Breaker Page Title</a:t>
            </a:r>
            <a:endParaRPr lang="en-US"/>
          </a:p>
        </p:txBody>
      </p:sp>
      <p:sp>
        <p:nvSpPr>
          <p:cNvPr id="13" name="Text Placeholder 7">
            <a:extLst>
              <a:ext uri="{FF2B5EF4-FFF2-40B4-BE49-F238E27FC236}">
                <a16:creationId xmlns:a16="http://schemas.microsoft.com/office/drawing/2014/main" id="{389BCF3B-C1D2-3645-9A89-C498B762BD21}"/>
              </a:ext>
            </a:extLst>
          </p:cNvPr>
          <p:cNvSpPr>
            <a:spLocks noGrp="1"/>
          </p:cNvSpPr>
          <p:nvPr>
            <p:ph type="body" sz="quarter" idx="11" hasCustomPrompt="1"/>
          </p:nvPr>
        </p:nvSpPr>
        <p:spPr>
          <a:xfrm>
            <a:off x="4512956" y="3276878"/>
            <a:ext cx="7217857" cy="626625"/>
          </a:xfrm>
          <a:prstGeom prst="rect">
            <a:avLst/>
          </a:prstGeom>
        </p:spPr>
        <p:txBody>
          <a:bodyPr/>
          <a:lstStyle>
            <a:lvl1pPr marL="0" indent="0" algn="r">
              <a:buNone/>
              <a:defRPr sz="24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Sub-header Goes Here</a:t>
            </a:r>
            <a:endParaRPr lang="en-US"/>
          </a:p>
        </p:txBody>
      </p:sp>
      <p:pic>
        <p:nvPicPr>
          <p:cNvPr id="14" name="Picture 13">
            <a:extLst>
              <a:ext uri="{FF2B5EF4-FFF2-40B4-BE49-F238E27FC236}">
                <a16:creationId xmlns:a16="http://schemas.microsoft.com/office/drawing/2014/main" id="{08477071-DD2A-B94A-8872-9375A9479C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3833" y="5802790"/>
            <a:ext cx="764150" cy="707546"/>
          </a:xfrm>
          <a:prstGeom prst="rect">
            <a:avLst/>
          </a:prstGeom>
        </p:spPr>
      </p:pic>
      <p:sp>
        <p:nvSpPr>
          <p:cNvPr id="15" name="Slide Number Placeholder 2">
            <a:extLst>
              <a:ext uri="{FF2B5EF4-FFF2-40B4-BE49-F238E27FC236}">
                <a16:creationId xmlns:a16="http://schemas.microsoft.com/office/drawing/2014/main" id="{FC816E77-7480-DD4A-990A-6237C1AD44DF}"/>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F8ABD56-584B-594A-9D63-08512B95EC5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2313" y="6102550"/>
            <a:ext cx="3232841" cy="559137"/>
          </a:xfrm>
          <a:prstGeom prst="rect">
            <a:avLst/>
          </a:prstGeom>
        </p:spPr>
      </p:pic>
    </p:spTree>
    <p:extLst>
      <p:ext uri="{BB962C8B-B14F-4D97-AF65-F5344CB8AC3E}">
        <p14:creationId xmlns:p14="http://schemas.microsoft.com/office/powerpoint/2010/main" val="32010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B0DE1A-ECBA-9E4E-9F81-1EFBE16155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27"/>
          <a:stretch/>
        </p:blipFill>
        <p:spPr>
          <a:xfrm>
            <a:off x="11571" y="1940898"/>
            <a:ext cx="12203007" cy="2440602"/>
          </a:xfrm>
          <a:prstGeom prst="rect">
            <a:avLst/>
          </a:prstGeom>
        </p:spPr>
      </p:pic>
      <p:sp>
        <p:nvSpPr>
          <p:cNvPr id="10" name="Rectangle 9">
            <a:extLst>
              <a:ext uri="{FF2B5EF4-FFF2-40B4-BE49-F238E27FC236}">
                <a16:creationId xmlns:a16="http://schemas.microsoft.com/office/drawing/2014/main" id="{FA6CD59A-6A99-FC44-957F-F74D71C1F479}"/>
              </a:ext>
            </a:extLst>
          </p:cNvPr>
          <p:cNvSpPr/>
          <p:nvPr userDrawn="1"/>
        </p:nvSpPr>
        <p:spPr>
          <a:xfrm>
            <a:off x="3073832" y="1964267"/>
            <a:ext cx="9118168" cy="2417233"/>
          </a:xfrm>
          <a:prstGeom prst="rect">
            <a:avLst/>
          </a:prstGeom>
          <a:gradFill flip="none" rotWithShape="1">
            <a:gsLst>
              <a:gs pos="0">
                <a:schemeClr val="accent1">
                  <a:lumMod val="5000"/>
                  <a:lumOff val="95000"/>
                  <a:alpha val="0"/>
                </a:schemeClr>
              </a:gs>
              <a:gs pos="91000">
                <a:schemeClr val="tx1">
                  <a:alpha val="65000"/>
                  <a:lumMod val="84000"/>
                  <a:lumOff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Text Placeholder 7">
            <a:extLst>
              <a:ext uri="{FF2B5EF4-FFF2-40B4-BE49-F238E27FC236}">
                <a16:creationId xmlns:a16="http://schemas.microsoft.com/office/drawing/2014/main" id="{EFE0EC70-BA00-AA42-AA86-6BC687703106}"/>
              </a:ext>
            </a:extLst>
          </p:cNvPr>
          <p:cNvSpPr>
            <a:spLocks noGrp="1"/>
          </p:cNvSpPr>
          <p:nvPr>
            <p:ph type="body" sz="quarter" idx="10" hasCustomPrompt="1"/>
          </p:nvPr>
        </p:nvSpPr>
        <p:spPr>
          <a:xfrm>
            <a:off x="4502225" y="2596444"/>
            <a:ext cx="7217857" cy="626625"/>
          </a:xfrm>
          <a:prstGeom prst="rect">
            <a:avLst/>
          </a:prstGeom>
        </p:spPr>
        <p:txBody>
          <a:bodyPr/>
          <a:lstStyle>
            <a:lvl1pPr marL="0" indent="0" algn="r">
              <a:buNone/>
              <a:defRPr sz="36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Breaker Page Title</a:t>
            </a:r>
            <a:endParaRPr lang="en-US"/>
          </a:p>
        </p:txBody>
      </p:sp>
      <p:sp>
        <p:nvSpPr>
          <p:cNvPr id="13" name="Text Placeholder 7">
            <a:extLst>
              <a:ext uri="{FF2B5EF4-FFF2-40B4-BE49-F238E27FC236}">
                <a16:creationId xmlns:a16="http://schemas.microsoft.com/office/drawing/2014/main" id="{7F9626E1-4D4F-AD47-8A93-2E0DF20EAE62}"/>
              </a:ext>
            </a:extLst>
          </p:cNvPr>
          <p:cNvSpPr>
            <a:spLocks noGrp="1"/>
          </p:cNvSpPr>
          <p:nvPr>
            <p:ph type="body" sz="quarter" idx="11" hasCustomPrompt="1"/>
          </p:nvPr>
        </p:nvSpPr>
        <p:spPr>
          <a:xfrm>
            <a:off x="4512956" y="3276878"/>
            <a:ext cx="7217857" cy="626625"/>
          </a:xfrm>
          <a:prstGeom prst="rect">
            <a:avLst/>
          </a:prstGeom>
        </p:spPr>
        <p:txBody>
          <a:bodyPr/>
          <a:lstStyle>
            <a:lvl1pPr marL="0" indent="0" algn="r">
              <a:buNone/>
              <a:defRPr sz="24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Sub-header Goes Here</a:t>
            </a:r>
            <a:endParaRPr lang="en-US"/>
          </a:p>
        </p:txBody>
      </p:sp>
      <p:pic>
        <p:nvPicPr>
          <p:cNvPr id="14" name="Picture 13">
            <a:extLst>
              <a:ext uri="{FF2B5EF4-FFF2-40B4-BE49-F238E27FC236}">
                <a16:creationId xmlns:a16="http://schemas.microsoft.com/office/drawing/2014/main" id="{642591CB-0B8D-A34D-BD14-A63C8C646A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3833" y="5802790"/>
            <a:ext cx="764150" cy="707546"/>
          </a:xfrm>
          <a:prstGeom prst="rect">
            <a:avLst/>
          </a:prstGeom>
        </p:spPr>
      </p:pic>
      <p:sp>
        <p:nvSpPr>
          <p:cNvPr id="15" name="Slide Number Placeholder 2">
            <a:extLst>
              <a:ext uri="{FF2B5EF4-FFF2-40B4-BE49-F238E27FC236}">
                <a16:creationId xmlns:a16="http://schemas.microsoft.com/office/drawing/2014/main" id="{34A84760-AD95-6947-BB5D-C1FBE8FA4FB8}"/>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7FB630A-9097-8B41-9E8A-DBC949BC90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2313" y="6102550"/>
            <a:ext cx="3232841" cy="559137"/>
          </a:xfrm>
          <a:prstGeom prst="rect">
            <a:avLst/>
          </a:prstGeom>
        </p:spPr>
      </p:pic>
    </p:spTree>
    <p:extLst>
      <p:ext uri="{BB962C8B-B14F-4D97-AF65-F5344CB8AC3E}">
        <p14:creationId xmlns:p14="http://schemas.microsoft.com/office/powerpoint/2010/main" val="239080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93E67A-D4DA-8A4D-AB03-C0B1B6A2F0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941689"/>
            <a:ext cx="12199055" cy="2439811"/>
          </a:xfrm>
          <a:prstGeom prst="rect">
            <a:avLst/>
          </a:prstGeom>
        </p:spPr>
      </p:pic>
      <p:sp>
        <p:nvSpPr>
          <p:cNvPr id="10" name="Rectangle 9">
            <a:extLst>
              <a:ext uri="{FF2B5EF4-FFF2-40B4-BE49-F238E27FC236}">
                <a16:creationId xmlns:a16="http://schemas.microsoft.com/office/drawing/2014/main" id="{FA6CD59A-6A99-FC44-957F-F74D71C1F479}"/>
              </a:ext>
            </a:extLst>
          </p:cNvPr>
          <p:cNvSpPr/>
          <p:nvPr userDrawn="1"/>
        </p:nvSpPr>
        <p:spPr>
          <a:xfrm>
            <a:off x="3073832" y="1964267"/>
            <a:ext cx="9118168" cy="2417233"/>
          </a:xfrm>
          <a:prstGeom prst="rect">
            <a:avLst/>
          </a:prstGeom>
          <a:gradFill flip="none" rotWithShape="1">
            <a:gsLst>
              <a:gs pos="0">
                <a:schemeClr val="accent1">
                  <a:lumMod val="5000"/>
                  <a:lumOff val="95000"/>
                  <a:alpha val="0"/>
                </a:schemeClr>
              </a:gs>
              <a:gs pos="91000">
                <a:schemeClr val="tx1">
                  <a:alpha val="65000"/>
                  <a:lumMod val="84000"/>
                  <a:lumOff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Text Placeholder 7">
            <a:extLst>
              <a:ext uri="{FF2B5EF4-FFF2-40B4-BE49-F238E27FC236}">
                <a16:creationId xmlns:a16="http://schemas.microsoft.com/office/drawing/2014/main" id="{0B9842CD-D2D2-5F40-8E9F-F897D3A016D0}"/>
              </a:ext>
            </a:extLst>
          </p:cNvPr>
          <p:cNvSpPr>
            <a:spLocks noGrp="1"/>
          </p:cNvSpPr>
          <p:nvPr>
            <p:ph type="body" sz="quarter" idx="10" hasCustomPrompt="1"/>
          </p:nvPr>
        </p:nvSpPr>
        <p:spPr>
          <a:xfrm>
            <a:off x="4502225" y="2596444"/>
            <a:ext cx="7217857" cy="626625"/>
          </a:xfrm>
          <a:prstGeom prst="rect">
            <a:avLst/>
          </a:prstGeom>
        </p:spPr>
        <p:txBody>
          <a:bodyPr/>
          <a:lstStyle>
            <a:lvl1pPr marL="0" indent="0" algn="r">
              <a:buNone/>
              <a:defRPr sz="36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Breaker Page Title</a:t>
            </a:r>
            <a:endParaRPr lang="en-US"/>
          </a:p>
        </p:txBody>
      </p:sp>
      <p:sp>
        <p:nvSpPr>
          <p:cNvPr id="13" name="Text Placeholder 7">
            <a:extLst>
              <a:ext uri="{FF2B5EF4-FFF2-40B4-BE49-F238E27FC236}">
                <a16:creationId xmlns:a16="http://schemas.microsoft.com/office/drawing/2014/main" id="{0E46F449-34DA-DB44-BCB8-4A22822B5777}"/>
              </a:ext>
            </a:extLst>
          </p:cNvPr>
          <p:cNvSpPr>
            <a:spLocks noGrp="1"/>
          </p:cNvSpPr>
          <p:nvPr>
            <p:ph type="body" sz="quarter" idx="11" hasCustomPrompt="1"/>
          </p:nvPr>
        </p:nvSpPr>
        <p:spPr>
          <a:xfrm>
            <a:off x="4512956" y="3276878"/>
            <a:ext cx="7217857" cy="626625"/>
          </a:xfrm>
          <a:prstGeom prst="rect">
            <a:avLst/>
          </a:prstGeom>
        </p:spPr>
        <p:txBody>
          <a:bodyPr/>
          <a:lstStyle>
            <a:lvl1pPr marL="0" indent="0" algn="r">
              <a:buNone/>
              <a:defRPr sz="24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Sub-header Goes Here</a:t>
            </a:r>
            <a:endParaRPr lang="en-US"/>
          </a:p>
        </p:txBody>
      </p:sp>
      <p:pic>
        <p:nvPicPr>
          <p:cNvPr id="14" name="Picture 13">
            <a:extLst>
              <a:ext uri="{FF2B5EF4-FFF2-40B4-BE49-F238E27FC236}">
                <a16:creationId xmlns:a16="http://schemas.microsoft.com/office/drawing/2014/main" id="{85E76185-6836-4542-9C60-25275BF017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3833" y="5802790"/>
            <a:ext cx="764150" cy="707546"/>
          </a:xfrm>
          <a:prstGeom prst="rect">
            <a:avLst/>
          </a:prstGeom>
        </p:spPr>
      </p:pic>
      <p:sp>
        <p:nvSpPr>
          <p:cNvPr id="15" name="Slide Number Placeholder 2">
            <a:extLst>
              <a:ext uri="{FF2B5EF4-FFF2-40B4-BE49-F238E27FC236}">
                <a16:creationId xmlns:a16="http://schemas.microsoft.com/office/drawing/2014/main" id="{6B0F94EB-F2E6-5F43-BA8E-5DB01F3B1407}"/>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316E296-223A-1342-B0BB-1E35871D848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2313" y="6102550"/>
            <a:ext cx="3232841" cy="559137"/>
          </a:xfrm>
          <a:prstGeom prst="rect">
            <a:avLst/>
          </a:prstGeom>
        </p:spPr>
      </p:pic>
    </p:spTree>
    <p:extLst>
      <p:ext uri="{BB962C8B-B14F-4D97-AF65-F5344CB8AC3E}">
        <p14:creationId xmlns:p14="http://schemas.microsoft.com/office/powerpoint/2010/main" val="184167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5AC381-7FD2-9E4B-81FC-EDFB95F129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941688"/>
            <a:ext cx="12199056" cy="2439811"/>
          </a:xfrm>
          <a:prstGeom prst="rect">
            <a:avLst/>
          </a:prstGeom>
        </p:spPr>
      </p:pic>
      <p:sp>
        <p:nvSpPr>
          <p:cNvPr id="10" name="Rectangle 9">
            <a:extLst>
              <a:ext uri="{FF2B5EF4-FFF2-40B4-BE49-F238E27FC236}">
                <a16:creationId xmlns:a16="http://schemas.microsoft.com/office/drawing/2014/main" id="{FA6CD59A-6A99-FC44-957F-F74D71C1F479}"/>
              </a:ext>
            </a:extLst>
          </p:cNvPr>
          <p:cNvSpPr/>
          <p:nvPr userDrawn="1"/>
        </p:nvSpPr>
        <p:spPr>
          <a:xfrm>
            <a:off x="3073832" y="1964267"/>
            <a:ext cx="9118168" cy="2417233"/>
          </a:xfrm>
          <a:prstGeom prst="rect">
            <a:avLst/>
          </a:prstGeom>
          <a:gradFill flip="none" rotWithShape="1">
            <a:gsLst>
              <a:gs pos="0">
                <a:schemeClr val="accent1">
                  <a:lumMod val="5000"/>
                  <a:lumOff val="95000"/>
                  <a:alpha val="0"/>
                </a:schemeClr>
              </a:gs>
              <a:gs pos="91000">
                <a:schemeClr val="tx1">
                  <a:alpha val="65000"/>
                  <a:lumMod val="84000"/>
                  <a:lumOff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Text Placeholder 7">
            <a:extLst>
              <a:ext uri="{FF2B5EF4-FFF2-40B4-BE49-F238E27FC236}">
                <a16:creationId xmlns:a16="http://schemas.microsoft.com/office/drawing/2014/main" id="{0B9842CD-D2D2-5F40-8E9F-F897D3A016D0}"/>
              </a:ext>
            </a:extLst>
          </p:cNvPr>
          <p:cNvSpPr>
            <a:spLocks noGrp="1"/>
          </p:cNvSpPr>
          <p:nvPr>
            <p:ph type="body" sz="quarter" idx="10" hasCustomPrompt="1"/>
          </p:nvPr>
        </p:nvSpPr>
        <p:spPr>
          <a:xfrm>
            <a:off x="4502225" y="2596444"/>
            <a:ext cx="7217857" cy="626625"/>
          </a:xfrm>
          <a:prstGeom prst="rect">
            <a:avLst/>
          </a:prstGeom>
        </p:spPr>
        <p:txBody>
          <a:bodyPr/>
          <a:lstStyle>
            <a:lvl1pPr marL="0" indent="0" algn="r">
              <a:buNone/>
              <a:defRPr sz="36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Breaker Page Title</a:t>
            </a:r>
            <a:endParaRPr lang="en-US"/>
          </a:p>
        </p:txBody>
      </p:sp>
      <p:sp>
        <p:nvSpPr>
          <p:cNvPr id="13" name="Text Placeholder 7">
            <a:extLst>
              <a:ext uri="{FF2B5EF4-FFF2-40B4-BE49-F238E27FC236}">
                <a16:creationId xmlns:a16="http://schemas.microsoft.com/office/drawing/2014/main" id="{0E46F449-34DA-DB44-BCB8-4A22822B5777}"/>
              </a:ext>
            </a:extLst>
          </p:cNvPr>
          <p:cNvSpPr>
            <a:spLocks noGrp="1"/>
          </p:cNvSpPr>
          <p:nvPr>
            <p:ph type="body" sz="quarter" idx="11" hasCustomPrompt="1"/>
          </p:nvPr>
        </p:nvSpPr>
        <p:spPr>
          <a:xfrm>
            <a:off x="4512956" y="3276878"/>
            <a:ext cx="7217857" cy="626625"/>
          </a:xfrm>
          <a:prstGeom prst="rect">
            <a:avLst/>
          </a:prstGeom>
        </p:spPr>
        <p:txBody>
          <a:bodyPr/>
          <a:lstStyle>
            <a:lvl1pPr marL="0" indent="0" algn="r">
              <a:buNone/>
              <a:defRPr sz="2400" b="1" i="0">
                <a:solidFill>
                  <a:schemeClr val="bg1"/>
                </a:solidFill>
                <a:effectLst>
                  <a:outerShdw blurRad="50800" dist="50800" dir="2700000" algn="tl" rotWithShape="0">
                    <a:prstClr val="black">
                      <a:alpha val="40000"/>
                    </a:prstClr>
                  </a:outerShdw>
                </a:effectLst>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Sub-header Goes Here</a:t>
            </a:r>
            <a:endParaRPr lang="en-US"/>
          </a:p>
        </p:txBody>
      </p:sp>
      <p:pic>
        <p:nvPicPr>
          <p:cNvPr id="14" name="Picture 13">
            <a:extLst>
              <a:ext uri="{FF2B5EF4-FFF2-40B4-BE49-F238E27FC236}">
                <a16:creationId xmlns:a16="http://schemas.microsoft.com/office/drawing/2014/main" id="{85E76185-6836-4542-9C60-25275BF017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3833" y="5802790"/>
            <a:ext cx="764150" cy="707546"/>
          </a:xfrm>
          <a:prstGeom prst="rect">
            <a:avLst/>
          </a:prstGeom>
        </p:spPr>
      </p:pic>
      <p:sp>
        <p:nvSpPr>
          <p:cNvPr id="15" name="Slide Number Placeholder 2">
            <a:extLst>
              <a:ext uri="{FF2B5EF4-FFF2-40B4-BE49-F238E27FC236}">
                <a16:creationId xmlns:a16="http://schemas.microsoft.com/office/drawing/2014/main" id="{6B0F94EB-F2E6-5F43-BA8E-5DB01F3B1407}"/>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2C0B9DE-76FE-F24A-8D05-2EC66494519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2313" y="6102550"/>
            <a:ext cx="3232841" cy="559137"/>
          </a:xfrm>
          <a:prstGeom prst="rect">
            <a:avLst/>
          </a:prstGeom>
        </p:spPr>
      </p:pic>
    </p:spTree>
    <p:extLst>
      <p:ext uri="{BB962C8B-B14F-4D97-AF65-F5344CB8AC3E}">
        <p14:creationId xmlns:p14="http://schemas.microsoft.com/office/powerpoint/2010/main" val="1683156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EA9ABC9-2F9C-7A47-8346-2CE7724B0443}"/>
              </a:ext>
            </a:extLst>
          </p:cNvPr>
          <p:cNvSpPr>
            <a:spLocks noGrp="1"/>
          </p:cNvSpPr>
          <p:nvPr>
            <p:ph type="body" sz="quarter" idx="10" hasCustomPrompt="1"/>
          </p:nvPr>
        </p:nvSpPr>
        <p:spPr>
          <a:xfrm>
            <a:off x="503319" y="456368"/>
            <a:ext cx="9236075" cy="365125"/>
          </a:xfrm>
          <a:prstGeom prst="rect">
            <a:avLst/>
          </a:prstGeom>
        </p:spPr>
        <p:txBody>
          <a:bodyPr/>
          <a:lstStyle>
            <a:lvl1pPr marL="0" indent="0">
              <a:buNone/>
              <a:defRPr sz="2800" b="1" i="0">
                <a:solidFill>
                  <a:srgbClr val="5C8727"/>
                </a:solidFill>
                <a:latin typeface="Arial" panose="020B0604020202020204" pitchFamily="34" charset="0"/>
                <a:cs typeface="Arial" panose="020B0604020202020204" pitchFamily="34" charset="0"/>
              </a:defRPr>
            </a:lvl1pPr>
          </a:lstStyle>
          <a:p>
            <a:r>
              <a:rPr lang="en-US" sz="2800" b="1">
                <a:solidFill>
                  <a:srgbClr val="5C8727"/>
                </a:solidFill>
                <a:latin typeface="Arial" charset="0"/>
                <a:ea typeface="Arial" charset="0"/>
                <a:cs typeface="Arial" charset="0"/>
              </a:rPr>
              <a:t>Slide Subject Header</a:t>
            </a:r>
            <a:endParaRPr lang="en-US" sz="2800" b="1" baseline="30000">
              <a:solidFill>
                <a:srgbClr val="5C8727"/>
              </a:solidFill>
              <a:latin typeface="Arial" charset="0"/>
              <a:ea typeface="Arial" charset="0"/>
              <a:cs typeface="Arial" charset="0"/>
            </a:endParaRPr>
          </a:p>
        </p:txBody>
      </p:sp>
      <p:sp>
        <p:nvSpPr>
          <p:cNvPr id="4" name="Content Placeholder 3">
            <a:extLst>
              <a:ext uri="{FF2B5EF4-FFF2-40B4-BE49-F238E27FC236}">
                <a16:creationId xmlns:a16="http://schemas.microsoft.com/office/drawing/2014/main" id="{E0B8AE09-CAEE-3E4E-B5B1-F11863D04363}"/>
              </a:ext>
            </a:extLst>
          </p:cNvPr>
          <p:cNvSpPr>
            <a:spLocks noGrp="1"/>
          </p:cNvSpPr>
          <p:nvPr>
            <p:ph sz="quarter" idx="11"/>
          </p:nvPr>
        </p:nvSpPr>
        <p:spPr>
          <a:xfrm>
            <a:off x="587375" y="1073149"/>
            <a:ext cx="10961158" cy="4447117"/>
          </a:xfrm>
          <a:prstGeom prst="rect">
            <a:avLst/>
          </a:prstGeo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6CA09B6-8367-084D-B8BE-6C704F3E70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3833" y="5802790"/>
            <a:ext cx="764150" cy="707546"/>
          </a:xfrm>
          <a:prstGeom prst="rect">
            <a:avLst/>
          </a:prstGeom>
        </p:spPr>
      </p:pic>
      <p:sp>
        <p:nvSpPr>
          <p:cNvPr id="12" name="Slide Number Placeholder 2">
            <a:extLst>
              <a:ext uri="{FF2B5EF4-FFF2-40B4-BE49-F238E27FC236}">
                <a16:creationId xmlns:a16="http://schemas.microsoft.com/office/drawing/2014/main" id="{FB83B891-6B6C-1644-B913-A63EC39FF246}"/>
              </a:ext>
            </a:extLst>
          </p:cNvPr>
          <p:cNvSpPr txBox="1">
            <a:spLocks/>
          </p:cNvSpPr>
          <p:nvPr userDrawn="1"/>
        </p:nvSpPr>
        <p:spPr>
          <a:xfrm>
            <a:off x="5925434" y="6242358"/>
            <a:ext cx="3411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2E3FA6D-0ECF-404D-B260-F75B463972F2}" type="slidenum">
              <a:rPr lang="en-US" sz="1200" b="1" spc="-151" smtClean="0">
                <a:solidFill>
                  <a:schemeClr val="bg1">
                    <a:lumMod val="50000"/>
                  </a:schemeClr>
                </a:solidFill>
                <a:latin typeface="Arial" panose="020B0604020202020204" pitchFamily="34" charset="0"/>
                <a:cs typeface="Arial" panose="020B0604020202020204" pitchFamily="34" charset="0"/>
              </a:rPr>
              <a:pPr algn="r"/>
              <a:t>‹#›</a:t>
            </a:fld>
            <a:endParaRPr lang="en-US" sz="1200" b="1" spc="-151">
              <a:solidFill>
                <a:schemeClr val="bg1">
                  <a:lumMod val="5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07C06EC-04A0-994B-AABB-B8DBC1C23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2313" y="6102550"/>
            <a:ext cx="3232841" cy="559137"/>
          </a:xfrm>
          <a:prstGeom prst="rect">
            <a:avLst/>
          </a:prstGeom>
        </p:spPr>
      </p:pic>
    </p:spTree>
    <p:extLst>
      <p:ext uri="{BB962C8B-B14F-4D97-AF65-F5344CB8AC3E}">
        <p14:creationId xmlns:p14="http://schemas.microsoft.com/office/powerpoint/2010/main" val="4139702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58" r:id="rId9"/>
    <p:sldLayoutId id="2147483669" r:id="rId10"/>
    <p:sldLayoutId id="2147483670" r:id="rId11"/>
    <p:sldLayoutId id="2147483660" r:id="rId12"/>
    <p:sldLayoutId id="2147483672" r:id="rId13"/>
    <p:sldLayoutId id="2147483674" r:id="rId14"/>
    <p:sldLayoutId id="2147483675" r:id="rId15"/>
    <p:sldLayoutId id="2147483676" r:id="rId16"/>
    <p:sldLayoutId id="2147483677" r:id="rId17"/>
    <p:sldLayoutId id="2147483678" r:id="rId18"/>
    <p:sldLayoutId id="214748368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51267-018B-4065-ABAE-752916EAA8B1}" type="slidenum">
              <a:rPr lang="en-US" smtClean="0"/>
              <a:t>‹#›</a:t>
            </a:fld>
            <a:endParaRPr lang="en-US"/>
          </a:p>
        </p:txBody>
      </p:sp>
    </p:spTree>
    <p:extLst>
      <p:ext uri="{BB962C8B-B14F-4D97-AF65-F5344CB8AC3E}">
        <p14:creationId xmlns:p14="http://schemas.microsoft.com/office/powerpoint/2010/main" val="427033906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nam05.safelinks.protection.outlook.com/?url=https%3A%2F%2Fcalendly.com%2Fgene-gransaull&amp;data=02%7C01%7CFrankie.Ruiz%40usfoods.com%7Caabbc6ad102d46f9908308d7e53ef5c8%7C832c6ba93f7845f3b4b0d28c2893ca8a%7C0%7C0%7C637229930877848509&amp;sdata=x1MILDJKgDvW02ysVjTHDPCMw%2FpmLU%2BML4g1aRCTHEM%3D&amp;reserved=0" TargetMode="External"/><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hyperlink" Target="https://nam05.safelinks.protection.outlook.com/?url=https%3A%2F%2Fcalendly.com%2Fjim-nau%2Froc-cares-consult&amp;data=02%7C01%7CFrankie.Ruiz%40usfoods.com%7Caabbc6ad102d46f9908308d7e53ef5c8%7C832c6ba93f7845f3b4b0d28c2893ca8a%7C0%7C0%7C637229930877838511&amp;sdata=Ue8LNB%2FgHjTgLzTf%2FoDmw20T6pJfGpVZgEJiKJQZ9Hs%3D&amp;reserved=0" TargetMode="External"/><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hyperlink" Target="https://www.law.cornell.edu/cfr/text/13/120.120"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9.xml"/><Relationship Id="rId4" Type="http://schemas.openxmlformats.org/officeDocument/2006/relationships/hyperlink" Target="https://www.usfoods.com/about-us-foods/us-foods-operator-tips.html" TargetMode="External"/></Relationships>
</file>

<file path=ppt/slides/_rels/slide4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nam05.safelinks.protection.outlook.com/?url=https%3A%2F%2Fcalendly.com%2Fgene-gransaull&amp;data=02%7C01%7CFrankie.Ruiz%40usfoods.com%7Caabbc6ad102d46f9908308d7e53ef5c8%7C832c6ba93f7845f3b4b0d28c2893ca8a%7C0%7C0%7C637229930877848509&amp;sdata=x1MILDJKgDvW02ysVjTHDPCMw%2FpmLU%2BML4g1aRCTHEM%3D&amp;reserved=0" TargetMode="External"/><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hyperlink" Target="https://nam05.safelinks.protection.outlook.com/?url=https%3A%2F%2Fcalendly.com%2Fjim-nau%2Froc-cares-consult&amp;data=02%7C01%7CFrankie.Ruiz%40usfoods.com%7Caabbc6ad102d46f9908308d7e53ef5c8%7C832c6ba93f7845f3b4b0d28c2893ca8a%7C0%7C0%7C637229930877838511&amp;sdata=Ue8LNB%2FgHjTgLzTf%2FoDmw20T6pJfGpVZgEJiKJQZ9Hs%3D&amp;reserved=0" TargetMode="External"/><Relationship Id="rId9"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9.xml"/><Relationship Id="rId4" Type="http://schemas.openxmlformats.org/officeDocument/2006/relationships/hyperlink" Target="https://www.usfoods.com/about-us-foods/us-foods-operator-tips.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EF3B77-B49F-644D-89E3-02679DF2A89B}"/>
              </a:ext>
            </a:extLst>
          </p:cNvPr>
          <p:cNvSpPr>
            <a:spLocks noGrp="1"/>
          </p:cNvSpPr>
          <p:nvPr>
            <p:ph type="body" sz="quarter" idx="10"/>
          </p:nvPr>
        </p:nvSpPr>
        <p:spPr>
          <a:xfrm>
            <a:off x="4153525" y="4766257"/>
            <a:ext cx="7786227" cy="1285985"/>
          </a:xfrm>
        </p:spPr>
        <p:txBody>
          <a:bodyPr/>
          <a:lstStyle/>
          <a:p>
            <a:r>
              <a:rPr lang="en-US" sz="2400" dirty="0"/>
              <a:t>CARES Act y </a:t>
            </a:r>
            <a:r>
              <a:rPr lang="en-US" sz="2400" dirty="0" err="1"/>
              <a:t>Su</a:t>
            </a:r>
            <a:r>
              <a:rPr lang="en-US" sz="2400" dirty="0"/>
              <a:t> </a:t>
            </a:r>
            <a:r>
              <a:rPr lang="en-US" sz="2400" dirty="0" err="1"/>
              <a:t>Restaurante</a:t>
            </a:r>
            <a:r>
              <a:rPr lang="en-US" sz="2400" dirty="0"/>
              <a:t>:</a:t>
            </a:r>
          </a:p>
          <a:p>
            <a:r>
              <a:rPr lang="es-ES" sz="2400" dirty="0"/>
              <a:t>Lo Que Necesitas Saber 
</a:t>
            </a:r>
            <a:endParaRPr lang="en-US" sz="2400" dirty="0"/>
          </a:p>
        </p:txBody>
      </p:sp>
      <p:sp>
        <p:nvSpPr>
          <p:cNvPr id="3" name="Text Placeholder 2">
            <a:extLst>
              <a:ext uri="{FF2B5EF4-FFF2-40B4-BE49-F238E27FC236}">
                <a16:creationId xmlns:a16="http://schemas.microsoft.com/office/drawing/2014/main" id="{4485FEF7-8034-734D-847B-3C138DD8FCA3}"/>
              </a:ext>
            </a:extLst>
          </p:cNvPr>
          <p:cNvSpPr>
            <a:spLocks noGrp="1"/>
          </p:cNvSpPr>
          <p:nvPr>
            <p:ph type="body" sz="quarter" idx="12"/>
          </p:nvPr>
        </p:nvSpPr>
        <p:spPr>
          <a:xfrm>
            <a:off x="4153525" y="5678350"/>
            <a:ext cx="3475563" cy="571136"/>
          </a:xfrm>
        </p:spPr>
        <p:txBody>
          <a:bodyPr anchor="t"/>
          <a:lstStyle/>
          <a:p>
            <a:r>
              <a:rPr lang="en-US" sz="2400" dirty="0">
                <a:latin typeface="Arial"/>
                <a:cs typeface="Arial"/>
              </a:rPr>
              <a:t>Abril 20, 2020</a:t>
            </a:r>
          </a:p>
        </p:txBody>
      </p:sp>
    </p:spTree>
    <p:extLst>
      <p:ext uri="{BB962C8B-B14F-4D97-AF65-F5344CB8AC3E}">
        <p14:creationId xmlns:p14="http://schemas.microsoft.com/office/powerpoint/2010/main" val="3209367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616115" y="550862"/>
            <a:ext cx="6210324" cy="365125"/>
          </a:xfrm>
        </p:spPr>
        <p:txBody>
          <a:bodyPr anchor="t"/>
          <a:lstStyle/>
          <a:p>
            <a:r>
              <a:rPr lang="en-US" dirty="0">
                <a:latin typeface="Arial"/>
                <a:cs typeface="Arial"/>
              </a:rPr>
              <a:t>¿</a:t>
            </a:r>
            <a:r>
              <a:rPr lang="en-US" dirty="0" err="1">
                <a:latin typeface="Arial"/>
                <a:cs typeface="Arial"/>
              </a:rPr>
              <a:t>Quién</a:t>
            </a:r>
            <a:r>
              <a:rPr lang="en-US" dirty="0">
                <a:latin typeface="Arial"/>
                <a:cs typeface="Arial"/>
              </a:rPr>
              <a:t> es </a:t>
            </a:r>
            <a:r>
              <a:rPr lang="en-US" dirty="0" err="1">
                <a:latin typeface="Arial"/>
                <a:cs typeface="Arial"/>
              </a:rPr>
              <a:t>elegible</a:t>
            </a:r>
            <a:r>
              <a:rPr lang="en-US" dirty="0">
                <a:latin typeface="Arial"/>
                <a:cs typeface="Arial"/>
              </a:rPr>
              <a:t>? 
</a:t>
            </a:r>
          </a:p>
        </p:txBody>
      </p:sp>
      <p:pic>
        <p:nvPicPr>
          <p:cNvPr id="12" name="Picture Placeholder 11">
            <a:extLst>
              <a:ext uri="{FF2B5EF4-FFF2-40B4-BE49-F238E27FC236}">
                <a16:creationId xmlns:a16="http://schemas.microsoft.com/office/drawing/2014/main" id="{720D032C-B306-124C-A5FD-7364C5F84A6A}"/>
              </a:ext>
            </a:extLst>
          </p:cNvPr>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rot="16200000">
            <a:off x="5974976" y="640975"/>
            <a:ext cx="6858000" cy="5576047"/>
          </a:xfrm>
        </p:spPr>
      </p:pic>
      <p:sp>
        <p:nvSpPr>
          <p:cNvPr id="4" name="Text Placeholder 3">
            <a:extLst>
              <a:ext uri="{FF2B5EF4-FFF2-40B4-BE49-F238E27FC236}">
                <a16:creationId xmlns:a16="http://schemas.microsoft.com/office/drawing/2014/main" id="{03B3B12B-48A3-904F-B642-1ABAC85D9C7F}"/>
              </a:ext>
            </a:extLst>
          </p:cNvPr>
          <p:cNvSpPr>
            <a:spLocks noGrp="1"/>
          </p:cNvSpPr>
          <p:nvPr>
            <p:ph type="body" sz="quarter" idx="4294967295"/>
          </p:nvPr>
        </p:nvSpPr>
        <p:spPr>
          <a:xfrm>
            <a:off x="859503" y="1583565"/>
            <a:ext cx="5824896" cy="4681538"/>
          </a:xfrm>
        </p:spPr>
        <p:txBody>
          <a:bodyPr anchor="t"/>
          <a:lstStyle/>
          <a:p>
            <a:pPr marL="342900" indent="-342900"/>
            <a:r>
              <a:rPr lang="es-ES" sz="2000" dirty="0">
                <a:solidFill>
                  <a:schemeClr val="bg1">
                    <a:lumMod val="50000"/>
                  </a:schemeClr>
                </a:solidFill>
                <a:latin typeface="Arial"/>
                <a:cs typeface="Calibri"/>
              </a:rPr>
              <a:t>Empresas con menos de 500 empleados
</a:t>
            </a:r>
            <a:r>
              <a:rPr lang="es-ES" sz="2000" dirty="0">
                <a:solidFill>
                  <a:schemeClr val="bg1">
                    <a:lumMod val="50000"/>
                  </a:schemeClr>
                </a:solidFill>
                <a:latin typeface="Arial"/>
                <a:ea typeface="+mn-lt"/>
                <a:cs typeface="+mn-lt"/>
              </a:rPr>
              <a:t>Empresas y cooperativas agrícolas que cumplen con el estándar de tamaño aplicable para la SBA
Cooperativas, ESOP y pequeñas empresas tribales con menos de 500 empleados</a:t>
            </a:r>
            <a:endParaRPr lang="en-US" sz="2000" dirty="0">
              <a:solidFill>
                <a:schemeClr val="bg1">
                  <a:lumMod val="50000"/>
                </a:schemeClr>
              </a:solidFill>
              <a:latin typeface="Arial"/>
              <a:ea typeface="+mn-lt"/>
              <a:cs typeface="+mn-lt"/>
            </a:endParaRPr>
          </a:p>
          <a:p>
            <a:pPr marL="342900" indent="-342900"/>
            <a:r>
              <a:rPr lang="es-ES" sz="2000" dirty="0">
                <a:solidFill>
                  <a:schemeClr val="bg1">
                    <a:lumMod val="50000"/>
                  </a:schemeClr>
                </a:solidFill>
                <a:latin typeface="Arial"/>
                <a:ea typeface="+mn-lt"/>
                <a:cs typeface="+mn-lt"/>
              </a:rPr>
              <a:t>Propietarios únicos, con o sin empleados
</a:t>
            </a:r>
            <a:r>
              <a:rPr lang="en-US" sz="2000" dirty="0" err="1">
                <a:solidFill>
                  <a:schemeClr val="bg1">
                    <a:lumMod val="50000"/>
                  </a:schemeClr>
                </a:solidFill>
                <a:latin typeface="Arial"/>
                <a:ea typeface="+mn-lt"/>
                <a:cs typeface="+mn-lt"/>
              </a:rPr>
              <a:t>Contratistas</a:t>
            </a:r>
            <a:r>
              <a:rPr lang="en-US" sz="2000" dirty="0">
                <a:solidFill>
                  <a:schemeClr val="bg1">
                    <a:lumMod val="50000"/>
                  </a:schemeClr>
                </a:solidFill>
                <a:latin typeface="Arial"/>
                <a:ea typeface="+mn-lt"/>
                <a:cs typeface="+mn-lt"/>
              </a:rPr>
              <a:t> </a:t>
            </a:r>
            <a:r>
              <a:rPr lang="en-US" sz="2000" dirty="0" err="1">
                <a:solidFill>
                  <a:schemeClr val="bg1">
                    <a:lumMod val="50000"/>
                  </a:schemeClr>
                </a:solidFill>
                <a:latin typeface="Arial"/>
                <a:ea typeface="+mn-lt"/>
                <a:cs typeface="+mn-lt"/>
              </a:rPr>
              <a:t>independientes</a:t>
            </a:r>
            <a:endParaRPr lang="en-US" sz="2000" b="1" dirty="0">
              <a:solidFill>
                <a:schemeClr val="bg1">
                  <a:lumMod val="50000"/>
                </a:schemeClr>
              </a:solidFill>
              <a:latin typeface="Arial"/>
              <a:ea typeface="+mn-lt"/>
              <a:cs typeface="Arial" panose="020B0604020202020204" pitchFamily="34" charset="0"/>
            </a:endParaRPr>
          </a:p>
          <a:p>
            <a:pPr marL="342900" indent="-342900"/>
            <a:r>
              <a:rPr lang="es-ES" sz="2000" dirty="0">
                <a:solidFill>
                  <a:schemeClr val="bg1">
                    <a:lumMod val="50000"/>
                  </a:schemeClr>
                </a:solidFill>
                <a:latin typeface="Arial"/>
                <a:ea typeface="+mn-lt"/>
                <a:cs typeface="+mn-lt"/>
              </a:rPr>
              <a:t>La mayoría de las organizaciones sin fines de lucro privadas</a:t>
            </a:r>
          </a:p>
          <a:p>
            <a:pPr marL="0" indent="0">
              <a:buNone/>
            </a:pPr>
            <a:endParaRPr lang="en-US" sz="1600" dirty="0">
              <a:solidFill>
                <a:srgbClr val="7878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877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557741" y="495300"/>
            <a:ext cx="9236075" cy="365125"/>
          </a:xfrm>
        </p:spPr>
        <p:txBody>
          <a:bodyPr anchor="t"/>
          <a:lstStyle/>
          <a:p>
            <a:r>
              <a:rPr lang="es-ES" dirty="0">
                <a:latin typeface="Arial"/>
                <a:cs typeface="Arial"/>
              </a:rPr>
              <a:t>¿Cuáles son los requisitos del préstamo EIDL?
</a:t>
            </a:r>
            <a:endParaRPr lang="en-US" dirty="0">
              <a:latin typeface="Arial"/>
              <a:cs typeface="Arial"/>
            </a:endParaRPr>
          </a:p>
        </p:txBody>
      </p:sp>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205403" y="1142143"/>
            <a:ext cx="10376647" cy="4447117"/>
          </a:xfrm>
        </p:spPr>
        <p:txBody>
          <a:bodyPr anchor="t"/>
          <a:lstStyle/>
          <a:p>
            <a:pPr marL="1143000"/>
            <a:r>
              <a:rPr lang="es-ES" sz="2000" dirty="0">
                <a:solidFill>
                  <a:schemeClr val="bg1">
                    <a:lumMod val="50000"/>
                  </a:schemeClr>
                </a:solidFill>
                <a:latin typeface="Arial"/>
                <a:cs typeface="Arial"/>
              </a:rPr>
              <a:t>Un EIDL es un préstamo a bajo interés y tasa fija que puede proporcionar hasta $2 millones en asistencia para pequeñas empresas que se puede utilizar para pagar gastos inmediatos durante una emergencia. </a:t>
            </a:r>
          </a:p>
          <a:p>
            <a:pPr marL="1600200" lvl="1"/>
            <a:r>
              <a:rPr lang="es-ES" sz="1600" dirty="0">
                <a:solidFill>
                  <a:schemeClr val="bg1">
                    <a:lumMod val="50000"/>
                  </a:schemeClr>
                </a:solidFill>
                <a:latin typeface="Arial"/>
                <a:cs typeface="Arial"/>
              </a:rPr>
              <a:t>Las aplicaciones EIDL están disponibles en SBA.gov. 
Las tasas de interés de los préstamos son del 3.75% para las pequeñas empresas y del 2.75% para las organizaciones sin fines de lucro con plazos de hasta 30 años. </a:t>
            </a:r>
          </a:p>
          <a:p>
            <a:pPr marL="1371600" lvl="1" indent="0">
              <a:buNone/>
            </a:pPr>
            <a:endParaRPr lang="es-ES" sz="1600" dirty="0">
              <a:solidFill>
                <a:schemeClr val="bg1">
                  <a:lumMod val="50000"/>
                </a:schemeClr>
              </a:solidFill>
              <a:latin typeface="Arial"/>
              <a:cs typeface="Arial"/>
            </a:endParaRPr>
          </a:p>
          <a:p>
            <a:pPr marL="1257300" indent="-342900"/>
            <a:r>
              <a:rPr lang="es-ES" sz="2000" dirty="0">
                <a:solidFill>
                  <a:schemeClr val="bg1">
                    <a:lumMod val="50000"/>
                  </a:schemeClr>
                </a:solidFill>
                <a:latin typeface="Arial"/>
                <a:cs typeface="Arial"/>
              </a:rPr>
              <a:t>Se elimina las reglas que requieren que un prestatario primero busque crédito en otro lugar. </a:t>
            </a:r>
            <a:r>
              <a:rPr lang="es-ES" dirty="0">
                <a:solidFill>
                  <a:schemeClr val="bg1">
                    <a:lumMod val="50000"/>
                  </a:schemeClr>
                </a:solidFill>
                <a:latin typeface="Arial"/>
                <a:cs typeface="Arial"/>
              </a:rPr>
              <a:t>
</a:t>
            </a:r>
            <a:r>
              <a:rPr lang="es-ES" sz="2000" dirty="0">
                <a:solidFill>
                  <a:schemeClr val="bg1">
                    <a:lumMod val="50000"/>
                  </a:schemeClr>
                </a:solidFill>
                <a:latin typeface="Arial"/>
                <a:cs typeface="Arial"/>
              </a:rPr>
              <a:t>Hasta $200,000 pueden ser aprobados sin una garantía personal.
No se requiere garantía (colateral) para préstamos de $25,000 o menos. Para préstamos de más de $25,000, se utilizará como garantía los activos comerciales en lugar de los bienes raíces.</a:t>
            </a:r>
            <a:endParaRPr lang="en-US" sz="2000" dirty="0"/>
          </a:p>
          <a:p>
            <a:endParaRPr lang="en-US" sz="1400" dirty="0">
              <a:solidFill>
                <a:srgbClr val="787878"/>
              </a:solidFill>
            </a:endParaRPr>
          </a:p>
        </p:txBody>
      </p:sp>
    </p:spTree>
    <p:extLst>
      <p:ext uri="{BB962C8B-B14F-4D97-AF65-F5344CB8AC3E}">
        <p14:creationId xmlns:p14="http://schemas.microsoft.com/office/powerpoint/2010/main" val="1644841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CE54EB-3000-4A3E-B33A-F08757DCFEA2}"/>
              </a:ext>
            </a:extLst>
          </p:cNvPr>
          <p:cNvSpPr>
            <a:spLocks noGrp="1"/>
          </p:cNvSpPr>
          <p:nvPr>
            <p:ph type="body" sz="quarter" idx="10"/>
          </p:nvPr>
        </p:nvSpPr>
        <p:spPr/>
        <p:txBody>
          <a:bodyPr anchor="t"/>
          <a:lstStyle/>
          <a:p>
            <a:r>
              <a:rPr lang="es-ES" dirty="0">
                <a:latin typeface="Arial"/>
                <a:cs typeface="Arial"/>
              </a:rPr>
              <a:t>¿Cuáles son los requisitos del préstamo EIDL?
</a:t>
            </a:r>
            <a:endParaRPr lang="en-US" dirty="0">
              <a:latin typeface="Arial"/>
              <a:cs typeface="Arial"/>
            </a:endParaRPr>
          </a:p>
        </p:txBody>
      </p:sp>
      <p:sp>
        <p:nvSpPr>
          <p:cNvPr id="3" name="Content Placeholder 2">
            <a:extLst>
              <a:ext uri="{FF2B5EF4-FFF2-40B4-BE49-F238E27FC236}">
                <a16:creationId xmlns:a16="http://schemas.microsoft.com/office/drawing/2014/main" id="{4B23B311-534D-49DF-8594-6975AB26951B}"/>
              </a:ext>
            </a:extLst>
          </p:cNvPr>
          <p:cNvSpPr>
            <a:spLocks noGrp="1"/>
          </p:cNvSpPr>
          <p:nvPr>
            <p:ph sz="quarter" idx="11"/>
          </p:nvPr>
        </p:nvSpPr>
        <p:spPr>
          <a:xfrm>
            <a:off x="-2202" y="1173266"/>
            <a:ext cx="8702969" cy="4447117"/>
          </a:xfrm>
        </p:spPr>
        <p:txBody>
          <a:bodyPr anchor="t"/>
          <a:lstStyle/>
          <a:p>
            <a:pPr marL="1376045" lvl="2" indent="-461645"/>
            <a:r>
              <a:rPr lang="es-ES" dirty="0">
                <a:solidFill>
                  <a:schemeClr val="bg1">
                    <a:lumMod val="50000"/>
                  </a:schemeClr>
                </a:solidFill>
                <a:latin typeface="Arial"/>
                <a:cs typeface="Arial"/>
              </a:rPr>
              <a:t>No es requisito de que un solicitante deba estar operando desde hace un año antes de la declaración de desastre, PERO la empresa debe haber estado en funcionamiento para el 31 de enero de 2020.</a:t>
            </a:r>
          </a:p>
          <a:p>
            <a:pPr marL="1376045" lvl="2" indent="-461645"/>
            <a:endParaRPr lang="es-ES" dirty="0">
              <a:solidFill>
                <a:schemeClr val="bg1">
                  <a:lumMod val="50000"/>
                </a:schemeClr>
              </a:solidFill>
              <a:latin typeface="Arial"/>
              <a:cs typeface="Arial"/>
            </a:endParaRPr>
          </a:p>
          <a:p>
            <a:pPr marL="1376045" lvl="2" indent="-461645"/>
            <a:r>
              <a:rPr lang="es-ES" dirty="0">
                <a:solidFill>
                  <a:schemeClr val="bg1">
                    <a:lumMod val="50000"/>
                  </a:schemeClr>
                </a:solidFill>
                <a:latin typeface="Arial"/>
                <a:cs typeface="Arial"/>
              </a:rPr>
              <a:t>La aprobación se puede basar en una puntuación de crédito.</a:t>
            </a:r>
          </a:p>
          <a:p>
            <a:pPr marL="914400" lvl="2" indent="0">
              <a:buNone/>
            </a:pPr>
            <a:endParaRPr lang="en-US" dirty="0">
              <a:solidFill>
                <a:schemeClr val="bg1">
                  <a:lumMod val="50000"/>
                </a:schemeClr>
              </a:solidFill>
              <a:latin typeface="Arial"/>
              <a:cs typeface="Arial"/>
            </a:endParaRPr>
          </a:p>
          <a:p>
            <a:pPr marL="1376045" lvl="2" indent="-461645"/>
            <a:r>
              <a:rPr lang="es-ES" dirty="0">
                <a:solidFill>
                  <a:schemeClr val="bg1">
                    <a:lumMod val="50000"/>
                  </a:schemeClr>
                </a:solidFill>
                <a:latin typeface="Arial"/>
                <a:cs typeface="Arial"/>
              </a:rPr>
              <a:t>No se requieren declaraciones de impuestos</a:t>
            </a:r>
            <a:r>
              <a:rPr lang="en-US" dirty="0">
                <a:solidFill>
                  <a:schemeClr val="bg1">
                    <a:lumMod val="50000"/>
                  </a:schemeClr>
                </a:solidFill>
                <a:latin typeface="Arial"/>
                <a:cs typeface="Arial"/>
              </a:rPr>
              <a:t>.</a:t>
            </a:r>
          </a:p>
          <a:p>
            <a:pPr marL="1376045" lvl="2" indent="-461645"/>
            <a:endParaRPr lang="en-US" dirty="0">
              <a:solidFill>
                <a:schemeClr val="bg1">
                  <a:lumMod val="50000"/>
                </a:schemeClr>
              </a:solidFill>
            </a:endParaRPr>
          </a:p>
          <a:p>
            <a:pPr marL="1376045" lvl="2" indent="-461645"/>
            <a:r>
              <a:rPr lang="es-ES" dirty="0">
                <a:solidFill>
                  <a:schemeClr val="bg1">
                    <a:lumMod val="50000"/>
                  </a:schemeClr>
                </a:solidFill>
                <a:latin typeface="Arial"/>
                <a:cs typeface="Arial"/>
              </a:rPr>
              <a:t>Los pagos se aplazan por 12 meses</a:t>
            </a:r>
            <a:r>
              <a:rPr lang="en-US" dirty="0">
                <a:solidFill>
                  <a:schemeClr val="bg1">
                    <a:lumMod val="50000"/>
                  </a:schemeClr>
                </a:solidFill>
                <a:latin typeface="Arial"/>
                <a:cs typeface="Arial"/>
              </a:rPr>
              <a:t>.</a:t>
            </a:r>
            <a:endParaRPr lang="en-US" dirty="0">
              <a:solidFill>
                <a:schemeClr val="bg1">
                  <a:lumMod val="50000"/>
                </a:schemeClr>
              </a:solidFill>
            </a:endParaRPr>
          </a:p>
          <a:p>
            <a:pPr marL="0" indent="0">
              <a:buNone/>
            </a:pPr>
            <a:endParaRPr lang="en-US" dirty="0"/>
          </a:p>
        </p:txBody>
      </p:sp>
    </p:spTree>
    <p:extLst>
      <p:ext uri="{BB962C8B-B14F-4D97-AF65-F5344CB8AC3E}">
        <p14:creationId xmlns:p14="http://schemas.microsoft.com/office/powerpoint/2010/main" val="965240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red apple sitting on a table&#10;&#10;Description generated with high confidence">
            <a:extLst>
              <a:ext uri="{FF2B5EF4-FFF2-40B4-BE49-F238E27FC236}">
                <a16:creationId xmlns:a16="http://schemas.microsoft.com/office/drawing/2014/main" id="{FCC4468E-A267-49C8-823E-0EDC57AD4D3D}"/>
              </a:ext>
            </a:extLst>
          </p:cNvPr>
          <p:cNvPicPr>
            <a:picLocks noChangeAspect="1"/>
          </p:cNvPicPr>
          <p:nvPr/>
        </p:nvPicPr>
        <p:blipFill>
          <a:blip r:embed="rId2"/>
          <a:stretch>
            <a:fillRect/>
          </a:stretch>
        </p:blipFill>
        <p:spPr>
          <a:xfrm>
            <a:off x="4846306" y="3554964"/>
            <a:ext cx="6019974" cy="2985320"/>
          </a:xfrm>
          <a:prstGeom prst="rect">
            <a:avLst/>
          </a:prstGeom>
        </p:spPr>
      </p:pic>
      <p:sp>
        <p:nvSpPr>
          <p:cNvPr id="2" name="Text Placeholder 1">
            <a:extLst>
              <a:ext uri="{FF2B5EF4-FFF2-40B4-BE49-F238E27FC236}">
                <a16:creationId xmlns:a16="http://schemas.microsoft.com/office/drawing/2014/main" id="{835D634E-1E1F-49BA-8330-1DB493615627}"/>
              </a:ext>
            </a:extLst>
          </p:cNvPr>
          <p:cNvSpPr>
            <a:spLocks noGrp="1"/>
          </p:cNvSpPr>
          <p:nvPr>
            <p:ph type="body" sz="quarter" idx="10"/>
          </p:nvPr>
        </p:nvSpPr>
        <p:spPr/>
        <p:txBody>
          <a:bodyPr anchor="t"/>
          <a:lstStyle/>
          <a:p>
            <a:r>
              <a:rPr lang="es-ES" dirty="0">
                <a:latin typeface="Arial"/>
                <a:cs typeface="Arial"/>
              </a:rPr>
              <a:t>¿Puedo solicitar un EIDL y un PPP?
</a:t>
            </a:r>
            <a:endParaRPr lang="en-US" dirty="0"/>
          </a:p>
        </p:txBody>
      </p:sp>
      <p:sp>
        <p:nvSpPr>
          <p:cNvPr id="3" name="Content Placeholder 2">
            <a:extLst>
              <a:ext uri="{FF2B5EF4-FFF2-40B4-BE49-F238E27FC236}">
                <a16:creationId xmlns:a16="http://schemas.microsoft.com/office/drawing/2014/main" id="{282CE35E-B425-4E30-871D-6208F4C34A52}"/>
              </a:ext>
            </a:extLst>
          </p:cNvPr>
          <p:cNvSpPr>
            <a:spLocks noGrp="1"/>
          </p:cNvSpPr>
          <p:nvPr>
            <p:ph sz="quarter" idx="11"/>
          </p:nvPr>
        </p:nvSpPr>
        <p:spPr>
          <a:xfrm>
            <a:off x="-235808" y="1206638"/>
            <a:ext cx="6778502" cy="4447117"/>
          </a:xfrm>
        </p:spPr>
        <p:txBody>
          <a:bodyPr anchor="t"/>
          <a:lstStyle/>
          <a:p>
            <a:pPr marL="1376045" lvl="2" indent="-461645"/>
            <a:r>
              <a:rPr lang="en-US" dirty="0" err="1">
                <a:solidFill>
                  <a:srgbClr val="787878"/>
                </a:solidFill>
                <a:latin typeface="Arial"/>
                <a:cs typeface="Arial"/>
              </a:rPr>
              <a:t>Sí</a:t>
            </a:r>
            <a:r>
              <a:rPr lang="en-US" dirty="0">
                <a:solidFill>
                  <a:srgbClr val="787878"/>
                </a:solidFill>
                <a:latin typeface="Arial"/>
                <a:cs typeface="Arial"/>
              </a:rPr>
              <a:t>.</a:t>
            </a:r>
          </a:p>
          <a:p>
            <a:pPr marL="1376045" lvl="2" indent="-461645"/>
            <a:endParaRPr lang="en-US" dirty="0">
              <a:solidFill>
                <a:srgbClr val="787878"/>
              </a:solidFill>
              <a:latin typeface="Arial"/>
              <a:cs typeface="Arial"/>
            </a:endParaRPr>
          </a:p>
          <a:p>
            <a:pPr marL="1376045" lvl="2" indent="-461645"/>
            <a:r>
              <a:rPr lang="es-ES" dirty="0">
                <a:solidFill>
                  <a:srgbClr val="787878"/>
                </a:solidFill>
                <a:latin typeface="Arial"/>
                <a:cs typeface="Arial"/>
              </a:rPr>
              <a:t>Al determinar la remisión del préstamo, se tiene en cuenta el Avance EIDL.</a:t>
            </a:r>
          </a:p>
          <a:p>
            <a:pPr marL="1376045" lvl="2" indent="-461645"/>
            <a:endParaRPr lang="es-ES" dirty="0">
              <a:solidFill>
                <a:srgbClr val="787878"/>
              </a:solidFill>
              <a:latin typeface="Arial"/>
              <a:cs typeface="Arial"/>
            </a:endParaRPr>
          </a:p>
          <a:p>
            <a:pPr marL="1376045" lvl="2" indent="-461645"/>
            <a:r>
              <a:rPr lang="es-ES" dirty="0">
                <a:solidFill>
                  <a:srgbClr val="787878"/>
                </a:solidFill>
                <a:latin typeface="Arial"/>
                <a:cs typeface="Arial"/>
              </a:rPr>
              <a:t>Un prestatario no puede utilizar un préstamo PPP para el mismo propósito que el préstamo EIDL.</a:t>
            </a:r>
            <a:endParaRPr lang="en-US" dirty="0"/>
          </a:p>
        </p:txBody>
      </p:sp>
    </p:spTree>
    <p:extLst>
      <p:ext uri="{BB962C8B-B14F-4D97-AF65-F5344CB8AC3E}">
        <p14:creationId xmlns:p14="http://schemas.microsoft.com/office/powerpoint/2010/main" val="1381328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262D06-5B14-4ABF-ABB6-ED8B57A3F5B6}"/>
              </a:ext>
            </a:extLst>
          </p:cNvPr>
          <p:cNvSpPr>
            <a:spLocks noGrp="1"/>
          </p:cNvSpPr>
          <p:nvPr>
            <p:ph type="body" sz="quarter" idx="10"/>
          </p:nvPr>
        </p:nvSpPr>
        <p:spPr/>
        <p:txBody>
          <a:bodyPr anchor="t"/>
          <a:lstStyle/>
          <a:p>
            <a:r>
              <a:rPr lang="es-ES" sz="2600" dirty="0">
                <a:latin typeface="Arial"/>
                <a:cs typeface="Arial"/>
              </a:rPr>
              <a:t>¿Cómo se pueden gastar los ingresos de EIDL Adelanto? </a:t>
            </a:r>
            <a:r>
              <a:rPr lang="es-ES" dirty="0">
                <a:latin typeface="Arial"/>
                <a:cs typeface="Arial"/>
              </a:rPr>
              <a:t>
</a:t>
            </a:r>
            <a:endParaRPr lang="en-US" dirty="0">
              <a:latin typeface="Arial"/>
              <a:cs typeface="Arial"/>
            </a:endParaRPr>
          </a:p>
        </p:txBody>
      </p:sp>
      <p:sp>
        <p:nvSpPr>
          <p:cNvPr id="3" name="Content Placeholder 2">
            <a:extLst>
              <a:ext uri="{FF2B5EF4-FFF2-40B4-BE49-F238E27FC236}">
                <a16:creationId xmlns:a16="http://schemas.microsoft.com/office/drawing/2014/main" id="{79165456-ADF4-4717-B967-430BE7128697}"/>
              </a:ext>
            </a:extLst>
          </p:cNvPr>
          <p:cNvSpPr>
            <a:spLocks noGrp="1"/>
          </p:cNvSpPr>
          <p:nvPr>
            <p:ph sz="quarter" idx="11"/>
          </p:nvPr>
        </p:nvSpPr>
        <p:spPr>
          <a:xfrm>
            <a:off x="587375" y="1073149"/>
            <a:ext cx="10582940" cy="4447117"/>
          </a:xfrm>
        </p:spPr>
        <p:txBody>
          <a:bodyPr anchor="t"/>
          <a:lstStyle/>
          <a:p>
            <a:pPr marL="457200" lvl="1" indent="0">
              <a:buNone/>
            </a:pPr>
            <a:r>
              <a:rPr lang="es-ES" b="1" dirty="0">
                <a:solidFill>
                  <a:srgbClr val="517B29"/>
                </a:solidFill>
                <a:latin typeface="Arial"/>
                <a:cs typeface="Arial"/>
              </a:rPr>
              <a:t>EIDL Adelanto se puede utilizar para:</a:t>
            </a:r>
          </a:p>
          <a:p>
            <a:pPr lvl="2"/>
            <a:r>
              <a:rPr lang="es-ES" dirty="0">
                <a:solidFill>
                  <a:srgbClr val="787878"/>
                </a:solidFill>
                <a:latin typeface="Arial"/>
                <a:cs typeface="Arial"/>
              </a:rPr>
              <a:t>Proporcionar licencia por enfermedad pagada a los empleados que no pueden trabajar debido al efecto directo de COVID-19</a:t>
            </a:r>
          </a:p>
          <a:p>
            <a:pPr lvl="2"/>
            <a:endParaRPr lang="es-ES" dirty="0">
              <a:solidFill>
                <a:srgbClr val="787878"/>
              </a:solidFill>
              <a:latin typeface="Arial"/>
              <a:cs typeface="Arial"/>
            </a:endParaRPr>
          </a:p>
          <a:p>
            <a:pPr lvl="2"/>
            <a:r>
              <a:rPr lang="es-ES" dirty="0">
                <a:solidFill>
                  <a:srgbClr val="787878"/>
                </a:solidFill>
                <a:latin typeface="Arial"/>
                <a:cs typeface="Arial"/>
              </a:rPr>
              <a:t>Mantener la nómina para retener a los empleados</a:t>
            </a:r>
          </a:p>
          <a:p>
            <a:pPr lvl="2"/>
            <a:endParaRPr lang="es-ES" dirty="0">
              <a:solidFill>
                <a:srgbClr val="787878"/>
              </a:solidFill>
              <a:latin typeface="Arial"/>
              <a:cs typeface="Arial"/>
            </a:endParaRPr>
          </a:p>
          <a:p>
            <a:pPr lvl="2"/>
            <a:r>
              <a:rPr lang="es-ES" dirty="0">
                <a:solidFill>
                  <a:srgbClr val="787878"/>
                </a:solidFill>
                <a:latin typeface="Arial"/>
                <a:cs typeface="Arial"/>
              </a:rPr>
              <a:t>Satisfacer el aumento de los costos para obtener materiales no disponibles del distribuidor original del solicitante debido a la interrupción de las cadenas de suministro</a:t>
            </a:r>
          </a:p>
          <a:p>
            <a:pPr lvl="2"/>
            <a:endParaRPr lang="es-ES" dirty="0">
              <a:solidFill>
                <a:srgbClr val="787878"/>
              </a:solidFill>
              <a:latin typeface="Arial"/>
              <a:cs typeface="Arial"/>
            </a:endParaRPr>
          </a:p>
          <a:p>
            <a:pPr lvl="2"/>
            <a:r>
              <a:rPr lang="en-US" dirty="0" err="1">
                <a:solidFill>
                  <a:srgbClr val="787878"/>
                </a:solidFill>
                <a:latin typeface="Arial"/>
                <a:cs typeface="Arial"/>
              </a:rPr>
              <a:t>Hacer</a:t>
            </a:r>
            <a:r>
              <a:rPr lang="en-US" dirty="0">
                <a:solidFill>
                  <a:srgbClr val="787878"/>
                </a:solidFill>
                <a:latin typeface="Arial"/>
                <a:cs typeface="Arial"/>
              </a:rPr>
              <a:t> </a:t>
            </a:r>
            <a:r>
              <a:rPr lang="en-US" dirty="0" err="1">
                <a:solidFill>
                  <a:srgbClr val="787878"/>
                </a:solidFill>
                <a:latin typeface="Arial"/>
                <a:cs typeface="Arial"/>
              </a:rPr>
              <a:t>pagos</a:t>
            </a:r>
            <a:r>
              <a:rPr lang="en-US" dirty="0">
                <a:solidFill>
                  <a:srgbClr val="787878"/>
                </a:solidFill>
                <a:latin typeface="Arial"/>
                <a:cs typeface="Arial"/>
              </a:rPr>
              <a:t> de </a:t>
            </a:r>
            <a:r>
              <a:rPr lang="en-US" dirty="0" err="1">
                <a:solidFill>
                  <a:srgbClr val="787878"/>
                </a:solidFill>
                <a:latin typeface="Arial"/>
                <a:cs typeface="Arial"/>
              </a:rPr>
              <a:t>alquiler</a:t>
            </a:r>
            <a:r>
              <a:rPr lang="en-US" dirty="0">
                <a:solidFill>
                  <a:srgbClr val="787878"/>
                </a:solidFill>
                <a:latin typeface="Arial"/>
                <a:cs typeface="Arial"/>
              </a:rPr>
              <a:t> o </a:t>
            </a:r>
            <a:r>
              <a:rPr lang="en-US" dirty="0" err="1">
                <a:solidFill>
                  <a:srgbClr val="787878"/>
                </a:solidFill>
                <a:latin typeface="Arial"/>
                <a:cs typeface="Arial"/>
              </a:rPr>
              <a:t>hipoteca</a:t>
            </a:r>
            <a:r>
              <a:rPr lang="en-US" dirty="0">
                <a:solidFill>
                  <a:srgbClr val="787878"/>
                </a:solidFill>
                <a:latin typeface="Arial"/>
                <a:cs typeface="Arial"/>
              </a:rPr>
              <a:t> </a:t>
            </a:r>
          </a:p>
          <a:p>
            <a:pPr lvl="2"/>
            <a:endParaRPr lang="en-US" dirty="0">
              <a:solidFill>
                <a:srgbClr val="787878"/>
              </a:solidFill>
              <a:latin typeface="Arial"/>
              <a:cs typeface="Arial"/>
            </a:endParaRPr>
          </a:p>
          <a:p>
            <a:pPr lvl="2"/>
            <a:r>
              <a:rPr lang="es-ES" dirty="0">
                <a:solidFill>
                  <a:srgbClr val="787878"/>
                </a:solidFill>
                <a:latin typeface="Arial"/>
                <a:cs typeface="Arial"/>
              </a:rPr>
              <a:t>Obligaciones de pago que no se pueden cumplir debido a pérdidas de ingresos</a:t>
            </a:r>
            <a:endParaRPr lang="en-US" dirty="0">
              <a:latin typeface="Arial"/>
              <a:cs typeface="Arial"/>
            </a:endParaRPr>
          </a:p>
          <a:p>
            <a:pPr marL="0" indent="0">
              <a:buNone/>
            </a:pPr>
            <a:endParaRPr lang="en-US" dirty="0"/>
          </a:p>
        </p:txBody>
      </p:sp>
    </p:spTree>
    <p:extLst>
      <p:ext uri="{BB962C8B-B14F-4D97-AF65-F5344CB8AC3E}">
        <p14:creationId xmlns:p14="http://schemas.microsoft.com/office/powerpoint/2010/main" val="3097826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524143" y="495300"/>
            <a:ext cx="9635857" cy="365125"/>
          </a:xfrm>
        </p:spPr>
        <p:txBody>
          <a:bodyPr anchor="t"/>
          <a:lstStyle/>
          <a:p>
            <a:r>
              <a:rPr lang="es-ES" sz="2600" dirty="0">
                <a:latin typeface="Arial"/>
                <a:cs typeface="Arial"/>
              </a:rPr>
              <a:t>¿Cómo se pueden gastar los ingresos del Préstamo EIDL? 
</a:t>
            </a:r>
            <a:endParaRPr lang="en-US" sz="2600" dirty="0"/>
          </a:p>
        </p:txBody>
      </p:sp>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1048579" y="1205441"/>
            <a:ext cx="9830092" cy="5416022"/>
          </a:xfrm>
        </p:spPr>
        <p:txBody>
          <a:bodyPr anchor="t"/>
          <a:lstStyle/>
          <a:p>
            <a:pPr marL="0" indent="0">
              <a:buNone/>
            </a:pPr>
            <a:r>
              <a:rPr lang="es-ES" sz="2000" dirty="0">
                <a:solidFill>
                  <a:srgbClr val="787878"/>
                </a:solidFill>
                <a:latin typeface="Arial"/>
                <a:cs typeface="Arial"/>
              </a:rPr>
              <a:t>Estos préstamos de capital de trabajo se pueden utilizar para pagar deudas fijas, nómina, licencia por enfermedad, cuentas por pagar, alquiler o hipoteca y otras facturas que podrían haber sido pagadas si el desastre no hubiera ocurrido. 
</a:t>
            </a:r>
            <a:endParaRPr lang="en-US" sz="700" dirty="0"/>
          </a:p>
          <a:p>
            <a:pPr lvl="1"/>
            <a:r>
              <a:rPr lang="es-ES" sz="1700" dirty="0">
                <a:solidFill>
                  <a:srgbClr val="787878"/>
                </a:solidFill>
                <a:latin typeface="Arial"/>
                <a:cs typeface="Arial"/>
              </a:rPr>
              <a:t>Capital de trabajo necesario hasta que se reanuden las operaciones normales.
Gastos necesarios para aliviar el daño económico, pero no más allá de lo que la empresa podría haber proporcionado si el daño no hubiera ocurrido.
</a:t>
            </a:r>
            <a:r>
              <a:rPr lang="es-ES" sz="1700" b="1" dirty="0">
                <a:solidFill>
                  <a:srgbClr val="517B29"/>
                </a:solidFill>
                <a:latin typeface="Arial"/>
                <a:cs typeface="Arial"/>
              </a:rPr>
              <a:t>No está destinado a reemplazar la pérdida de ventas o beneficios o para la refinanciación, expansión, crecimiento de cualquier tipo, o mejoras de infraestructura. </a:t>
            </a:r>
            <a:endParaRPr lang="en-US" sz="1700" b="1" dirty="0">
              <a:solidFill>
                <a:srgbClr val="517B29"/>
              </a:solidFill>
            </a:endParaRPr>
          </a:p>
          <a:p>
            <a:endParaRPr lang="en-US" sz="2400" dirty="0"/>
          </a:p>
        </p:txBody>
      </p:sp>
    </p:spTree>
    <p:extLst>
      <p:ext uri="{BB962C8B-B14F-4D97-AF65-F5344CB8AC3E}">
        <p14:creationId xmlns:p14="http://schemas.microsoft.com/office/powerpoint/2010/main" val="3030432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essert, food, table, white&#10;&#10;Description automatically generated">
            <a:extLst>
              <a:ext uri="{FF2B5EF4-FFF2-40B4-BE49-F238E27FC236}">
                <a16:creationId xmlns:a16="http://schemas.microsoft.com/office/drawing/2014/main" id="{3CDFB2EF-4B7D-5E44-9743-3265D958EE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061012" y="2623549"/>
            <a:ext cx="8130988" cy="4234451"/>
          </a:xfrm>
          <a:prstGeom prst="rect">
            <a:avLst/>
          </a:prstGeom>
        </p:spPr>
      </p:pic>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512903" y="495300"/>
            <a:ext cx="9236075" cy="365125"/>
          </a:xfrm>
        </p:spPr>
        <p:txBody>
          <a:bodyPr anchor="t"/>
          <a:lstStyle/>
          <a:p>
            <a:r>
              <a:rPr lang="es-ES" sz="2400" dirty="0">
                <a:latin typeface="Arial"/>
                <a:cs typeface="Arial"/>
              </a:rPr>
              <a:t>¿Cómo solicito el Adelanto de Préstamos EIDL y el EIDL?
</a:t>
            </a:r>
            <a:endParaRPr lang="en-US" sz="2400" dirty="0">
              <a:latin typeface="Arial"/>
              <a:cs typeface="Arial"/>
            </a:endParaRPr>
          </a:p>
        </p:txBody>
      </p:sp>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609600" y="1205441"/>
            <a:ext cx="9516035" cy="4447117"/>
          </a:xfrm>
        </p:spPr>
        <p:txBody>
          <a:bodyPr anchor="t"/>
          <a:lstStyle/>
          <a:p>
            <a:pPr marL="457200" lvl="1" indent="0">
              <a:lnSpc>
                <a:spcPct val="100000"/>
              </a:lnSpc>
              <a:spcAft>
                <a:spcPts val="600"/>
              </a:spcAft>
              <a:buNone/>
            </a:pPr>
            <a:endParaRPr lang="en-US" sz="1800" b="1" dirty="0">
              <a:solidFill>
                <a:srgbClr val="517B29"/>
              </a:solidFill>
            </a:endParaRPr>
          </a:p>
          <a:p>
            <a:pPr lvl="1">
              <a:lnSpc>
                <a:spcPct val="100000"/>
              </a:lnSpc>
              <a:spcAft>
                <a:spcPts val="600"/>
              </a:spcAft>
            </a:pPr>
            <a:r>
              <a:rPr lang="en-US" sz="1800" b="1" dirty="0" err="1">
                <a:solidFill>
                  <a:srgbClr val="517B29"/>
                </a:solidFill>
                <a:latin typeface="Arial"/>
                <a:cs typeface="Arial"/>
              </a:rPr>
              <a:t>Aplicar</a:t>
            </a:r>
            <a:r>
              <a:rPr lang="en-US" sz="1800" b="1" dirty="0">
                <a:solidFill>
                  <a:srgbClr val="517B29"/>
                </a:solidFill>
                <a:latin typeface="Arial"/>
                <a:cs typeface="Arial"/>
              </a:rPr>
              <a:t> </a:t>
            </a:r>
            <a:r>
              <a:rPr lang="en-US" sz="1800" b="1" dirty="0" err="1">
                <a:solidFill>
                  <a:srgbClr val="517B29"/>
                </a:solidFill>
                <a:latin typeface="Arial"/>
                <a:cs typeface="Arial"/>
              </a:rPr>
              <a:t>directamente</a:t>
            </a:r>
            <a:r>
              <a:rPr lang="en-US" sz="1800" b="1" dirty="0">
                <a:solidFill>
                  <a:srgbClr val="517B29"/>
                </a:solidFill>
                <a:latin typeface="Arial"/>
                <a:cs typeface="Arial"/>
              </a:rPr>
              <a:t> </a:t>
            </a:r>
            <a:r>
              <a:rPr lang="en-US" sz="1800" b="1" dirty="0" err="1">
                <a:solidFill>
                  <a:srgbClr val="517B29"/>
                </a:solidFill>
                <a:latin typeface="Arial"/>
                <a:cs typeface="Arial"/>
              </a:rPr>
              <a:t>en</a:t>
            </a:r>
            <a:r>
              <a:rPr lang="en-US" sz="1800" b="1" dirty="0">
                <a:solidFill>
                  <a:srgbClr val="517B29"/>
                </a:solidFill>
                <a:latin typeface="Arial"/>
                <a:cs typeface="Arial"/>
              </a:rPr>
              <a:t> SBA.gov
</a:t>
            </a:r>
            <a:r>
              <a:rPr lang="es-ES" sz="1800" dirty="0">
                <a:solidFill>
                  <a:srgbClr val="787878"/>
                </a:solidFill>
                <a:latin typeface="Arial"/>
                <a:cs typeface="Arial"/>
              </a:rPr>
              <a:t>Su Oficina del Distrito de SBA es un recurso importante al solicitar asistencia de SBA
No hay costo por aplicar</a:t>
            </a:r>
            <a:endParaRPr lang="en-US" sz="1800" dirty="0">
              <a:solidFill>
                <a:srgbClr val="787878"/>
              </a:solidFill>
              <a:latin typeface="Arial"/>
              <a:cs typeface="Arial"/>
            </a:endParaRPr>
          </a:p>
          <a:p>
            <a:pPr lvl="1">
              <a:lnSpc>
                <a:spcPct val="100000"/>
              </a:lnSpc>
              <a:spcAft>
                <a:spcPts val="600"/>
              </a:spcAft>
            </a:pPr>
            <a:r>
              <a:rPr lang="es-ES" sz="1800" dirty="0">
                <a:solidFill>
                  <a:srgbClr val="787878"/>
                </a:solidFill>
                <a:latin typeface="Arial"/>
                <a:cs typeface="Arial"/>
              </a:rPr>
              <a:t>No hay obligación de tomar el préstamo si se ofrece</a:t>
            </a:r>
            <a:endParaRPr lang="en-US" sz="1800" dirty="0">
              <a:solidFill>
                <a:srgbClr val="787878"/>
              </a:solidFill>
            </a:endParaRPr>
          </a:p>
          <a:p>
            <a:pPr>
              <a:lnSpc>
                <a:spcPct val="100000"/>
              </a:lnSpc>
              <a:spcAft>
                <a:spcPts val="600"/>
              </a:spcAft>
            </a:pPr>
            <a:endParaRPr lang="en-US" sz="2000" dirty="0"/>
          </a:p>
        </p:txBody>
      </p:sp>
    </p:spTree>
    <p:extLst>
      <p:ext uri="{BB962C8B-B14F-4D97-AF65-F5344CB8AC3E}">
        <p14:creationId xmlns:p14="http://schemas.microsoft.com/office/powerpoint/2010/main" val="558572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at screen tv&#10;&#10;Description automatically generated">
            <a:extLst>
              <a:ext uri="{FF2B5EF4-FFF2-40B4-BE49-F238E27FC236}">
                <a16:creationId xmlns:a16="http://schemas.microsoft.com/office/drawing/2014/main" id="{DC94DFD5-46DE-4169-B3E0-461E1174626B}"/>
              </a:ext>
            </a:extLst>
          </p:cNvPr>
          <p:cNvPicPr>
            <a:picLocks noChangeAspect="1"/>
          </p:cNvPicPr>
          <p:nvPr/>
        </p:nvPicPr>
        <p:blipFill rotWithShape="1">
          <a:blip r:embed="rId2"/>
          <a:srcRect l="4009" t="12948" r="3784" b="14359"/>
          <a:stretch/>
        </p:blipFill>
        <p:spPr>
          <a:xfrm>
            <a:off x="1477962" y="1126390"/>
            <a:ext cx="9776192" cy="4985240"/>
          </a:xfrm>
          <a:prstGeom prst="rect">
            <a:avLst/>
          </a:prstGeom>
        </p:spPr>
      </p:pic>
      <p:sp>
        <p:nvSpPr>
          <p:cNvPr id="2" name="Text Placeholder 1">
            <a:extLst>
              <a:ext uri="{FF2B5EF4-FFF2-40B4-BE49-F238E27FC236}">
                <a16:creationId xmlns:a16="http://schemas.microsoft.com/office/drawing/2014/main" id="{A27A0B52-C875-41FD-8884-FC667F070880}"/>
              </a:ext>
            </a:extLst>
          </p:cNvPr>
          <p:cNvSpPr>
            <a:spLocks noGrp="1"/>
          </p:cNvSpPr>
          <p:nvPr>
            <p:ph type="body" sz="quarter" idx="10"/>
          </p:nvPr>
        </p:nvSpPr>
        <p:spPr/>
        <p:txBody>
          <a:bodyPr anchor="t"/>
          <a:lstStyle/>
          <a:p>
            <a:r>
              <a:rPr lang="es-ES" dirty="0">
                <a:latin typeface="Arial"/>
                <a:cs typeface="Arial"/>
              </a:rPr>
              <a:t>Solicitud de préstamo COVID-19 EIDL
</a:t>
            </a:r>
            <a:endParaRPr lang="en-US" dirty="0"/>
          </a:p>
        </p:txBody>
      </p:sp>
      <p:pic>
        <p:nvPicPr>
          <p:cNvPr id="4" name="Picture 4" descr="A screenshot of a cell phone&#10;&#10;Description generated with high confidence">
            <a:extLst>
              <a:ext uri="{FF2B5EF4-FFF2-40B4-BE49-F238E27FC236}">
                <a16:creationId xmlns:a16="http://schemas.microsoft.com/office/drawing/2014/main" id="{3BAF164E-8271-427D-B673-AD6807E72F7B}"/>
              </a:ext>
            </a:extLst>
          </p:cNvPr>
          <p:cNvPicPr>
            <a:picLocks noGrp="1" noChangeAspect="1"/>
          </p:cNvPicPr>
          <p:nvPr>
            <p:ph sz="quarter" idx="11"/>
          </p:nvPr>
        </p:nvPicPr>
        <p:blipFill>
          <a:blip r:embed="rId3"/>
          <a:stretch>
            <a:fillRect/>
          </a:stretch>
        </p:blipFill>
        <p:spPr>
          <a:xfrm>
            <a:off x="2611743" y="1512766"/>
            <a:ext cx="7508631" cy="4035180"/>
          </a:xfrm>
        </p:spPr>
      </p:pic>
    </p:spTree>
    <p:extLst>
      <p:ext uri="{BB962C8B-B14F-4D97-AF65-F5344CB8AC3E}">
        <p14:creationId xmlns:p14="http://schemas.microsoft.com/office/powerpoint/2010/main" val="4212686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102398-F283-4715-A1B0-EF4DD5FA71EC}"/>
              </a:ext>
            </a:extLst>
          </p:cNvPr>
          <p:cNvSpPr>
            <a:spLocks noGrp="1"/>
          </p:cNvSpPr>
          <p:nvPr>
            <p:ph type="body" sz="quarter" idx="10"/>
          </p:nvPr>
        </p:nvSpPr>
        <p:spPr/>
        <p:txBody>
          <a:bodyPr anchor="t"/>
          <a:lstStyle/>
          <a:p>
            <a:r>
              <a:rPr lang="en-US" dirty="0" err="1">
                <a:latin typeface="Arial"/>
                <a:cs typeface="Arial"/>
              </a:rPr>
              <a:t>Preguntas</a:t>
            </a:r>
            <a:r>
              <a:rPr lang="en-US" dirty="0">
                <a:latin typeface="Arial"/>
                <a:cs typeface="Arial"/>
              </a:rPr>
              <a:t> </a:t>
            </a:r>
            <a:r>
              <a:rPr lang="en-US" dirty="0" err="1">
                <a:latin typeface="Arial"/>
                <a:cs typeface="Arial"/>
              </a:rPr>
              <a:t>frecuentes</a:t>
            </a:r>
            <a:r>
              <a:rPr lang="en-US" dirty="0">
                <a:latin typeface="Arial"/>
                <a:cs typeface="Arial"/>
              </a:rPr>
              <a:t> </a:t>
            </a:r>
            <a:r>
              <a:rPr lang="en-US" dirty="0" err="1">
                <a:latin typeface="Arial"/>
                <a:cs typeface="Arial"/>
              </a:rPr>
              <a:t>sobre</a:t>
            </a:r>
            <a:r>
              <a:rPr lang="en-US" dirty="0">
                <a:latin typeface="Arial"/>
                <a:cs typeface="Arial"/>
              </a:rPr>
              <a:t> EIDL
</a:t>
            </a:r>
          </a:p>
        </p:txBody>
      </p:sp>
      <p:sp>
        <p:nvSpPr>
          <p:cNvPr id="3" name="Content Placeholder 2">
            <a:extLst>
              <a:ext uri="{FF2B5EF4-FFF2-40B4-BE49-F238E27FC236}">
                <a16:creationId xmlns:a16="http://schemas.microsoft.com/office/drawing/2014/main" id="{F6AC788B-9A92-4C7E-9D91-888ABE08A9C3}"/>
              </a:ext>
            </a:extLst>
          </p:cNvPr>
          <p:cNvSpPr>
            <a:spLocks noGrp="1"/>
          </p:cNvSpPr>
          <p:nvPr>
            <p:ph sz="quarter" idx="11"/>
          </p:nvPr>
        </p:nvSpPr>
        <p:spPr>
          <a:xfrm>
            <a:off x="587375" y="1073149"/>
            <a:ext cx="10961158" cy="4585971"/>
          </a:xfrm>
        </p:spPr>
        <p:txBody>
          <a:bodyPr anchor="t"/>
          <a:lstStyle/>
          <a:p>
            <a:pPr marL="0" indent="0">
              <a:buNone/>
            </a:pPr>
            <a:r>
              <a:rPr lang="es-ES" sz="2000" b="1" dirty="0">
                <a:solidFill>
                  <a:schemeClr val="accent1"/>
                </a:solidFill>
                <a:latin typeface="Arial"/>
                <a:cs typeface="Arial"/>
              </a:rPr>
              <a:t>¿Puedo solicitar un Préstamo EIDL y el Programa de Protección De Pago Para Nomina?</a:t>
            </a:r>
          </a:p>
          <a:p>
            <a:r>
              <a:rPr lang="en-US" sz="1700" b="1" dirty="0" err="1">
                <a:solidFill>
                  <a:srgbClr val="5C8727"/>
                </a:solidFill>
                <a:latin typeface="Arial"/>
                <a:cs typeface="Arial"/>
              </a:rPr>
              <a:t>Sí</a:t>
            </a:r>
            <a:r>
              <a:rPr lang="en-US" sz="1700" b="1" dirty="0">
                <a:solidFill>
                  <a:srgbClr val="5C8727"/>
                </a:solidFill>
                <a:latin typeface="Arial"/>
                <a:cs typeface="Arial"/>
              </a:rPr>
              <a:t>  </a:t>
            </a:r>
          </a:p>
          <a:p>
            <a:r>
              <a:rPr lang="es-ES" sz="1600" dirty="0">
                <a:solidFill>
                  <a:srgbClr val="787878"/>
                </a:solidFill>
                <a:latin typeface="Arial"/>
                <a:cs typeface="Arial"/>
              </a:rPr>
              <a:t>Tanto el PPP como el préstamo EIDL Adelanto y el EIDL se pueden obtener, pero no se pueden utilizar para el mismo propósito. 
Al determinar la condonación o remisión de préstamos en virtud del PPP, se tiene en cuenta el Avance EIDL</a:t>
            </a:r>
            <a:r>
              <a:rPr lang="en-US" sz="1600" dirty="0">
                <a:solidFill>
                  <a:srgbClr val="787878"/>
                </a:solidFill>
                <a:latin typeface="Arial"/>
                <a:cs typeface="Arial"/>
              </a:rPr>
              <a:t>. </a:t>
            </a:r>
            <a:r>
              <a:rPr lang="es-ES" sz="1600" dirty="0">
                <a:solidFill>
                  <a:srgbClr val="787878"/>
                </a:solidFill>
                <a:latin typeface="Arial"/>
                <a:cs typeface="Arial"/>
              </a:rPr>
              <a:t>Los préstamos EIDL relacionados con COVID-19 recibidos entre el 31 de enero de 2020 y la fecha en que el PPP esté disponible pueden refinanciarse del PPP con fines de condonación de préstamos.</a:t>
            </a:r>
          </a:p>
          <a:p>
            <a:pPr marL="224155" lvl="1" indent="0">
              <a:spcAft>
                <a:spcPts val="600"/>
              </a:spcAft>
              <a:buNone/>
            </a:pPr>
            <a:r>
              <a:rPr lang="es-ES" sz="2000" b="1" dirty="0">
                <a:solidFill>
                  <a:schemeClr val="accent1"/>
                </a:solidFill>
                <a:latin typeface="Arial"/>
                <a:cs typeface="Arial"/>
              </a:rPr>
              <a:t>¿Qué pasa si soy un nuevo negocio y no estaba operando el 31 de enero de 2020?</a:t>
            </a:r>
          </a:p>
          <a:p>
            <a:pPr marL="52705" indent="-285750">
              <a:spcAft>
                <a:spcPts val="600"/>
              </a:spcAft>
            </a:pPr>
            <a:r>
              <a:rPr lang="es-ES" sz="1700" dirty="0">
                <a:solidFill>
                  <a:srgbClr val="787878"/>
                </a:solidFill>
                <a:latin typeface="Arial"/>
                <a:cs typeface="Arial"/>
              </a:rPr>
              <a:t>El préstamo</a:t>
            </a:r>
            <a:r>
              <a:rPr lang="en-US" sz="1700" dirty="0">
                <a:solidFill>
                  <a:srgbClr val="787878"/>
                </a:solidFill>
                <a:latin typeface="Arial"/>
                <a:cs typeface="Arial"/>
              </a:rPr>
              <a:t> EIDL </a:t>
            </a:r>
            <a:r>
              <a:rPr lang="en-US" sz="1700" dirty="0" err="1">
                <a:solidFill>
                  <a:schemeClr val="bg1">
                    <a:lumMod val="50000"/>
                  </a:schemeClr>
                </a:solidFill>
                <a:latin typeface="Arial"/>
                <a:cs typeface="Arial"/>
              </a:rPr>
              <a:t>Avance</a:t>
            </a:r>
            <a:r>
              <a:rPr lang="en-US" sz="1700" dirty="0">
                <a:solidFill>
                  <a:schemeClr val="bg1">
                    <a:lumMod val="50000"/>
                  </a:schemeClr>
                </a:solidFill>
                <a:latin typeface="Arial"/>
                <a:cs typeface="Arial"/>
              </a:rPr>
              <a:t> </a:t>
            </a:r>
            <a:r>
              <a:rPr lang="en-US" sz="1700" dirty="0" err="1">
                <a:solidFill>
                  <a:schemeClr val="bg1">
                    <a:lumMod val="50000"/>
                  </a:schemeClr>
                </a:solidFill>
                <a:latin typeface="Arial"/>
                <a:cs typeface="Arial"/>
              </a:rPr>
              <a:t>esta</a:t>
            </a:r>
            <a:r>
              <a:rPr lang="en-US" sz="1700" dirty="0">
                <a:solidFill>
                  <a:schemeClr val="bg1">
                    <a:lumMod val="50000"/>
                  </a:schemeClr>
                </a:solidFill>
                <a:latin typeface="Arial"/>
                <a:cs typeface="Arial"/>
              </a:rPr>
              <a:t> disponible para </a:t>
            </a:r>
            <a:r>
              <a:rPr lang="en-US" sz="1700" dirty="0" err="1">
                <a:solidFill>
                  <a:schemeClr val="bg1">
                    <a:lumMod val="50000"/>
                  </a:schemeClr>
                </a:solidFill>
                <a:latin typeface="Arial"/>
                <a:cs typeface="Arial"/>
              </a:rPr>
              <a:t>empresas</a:t>
            </a:r>
            <a:r>
              <a:rPr lang="en-US" sz="1700" dirty="0">
                <a:solidFill>
                  <a:schemeClr val="bg1">
                    <a:lumMod val="50000"/>
                  </a:schemeClr>
                </a:solidFill>
                <a:latin typeface="Arial"/>
                <a:cs typeface="Arial"/>
              </a:rPr>
              <a:t> que </a:t>
            </a:r>
            <a:r>
              <a:rPr lang="en-US" sz="1700" dirty="0" err="1">
                <a:solidFill>
                  <a:schemeClr val="bg1">
                    <a:lumMod val="50000"/>
                  </a:schemeClr>
                </a:solidFill>
                <a:latin typeface="Arial"/>
                <a:cs typeface="Arial"/>
              </a:rPr>
              <a:t>estaban</a:t>
            </a:r>
            <a:r>
              <a:rPr lang="en-US" sz="1700" dirty="0">
                <a:solidFill>
                  <a:schemeClr val="bg1">
                    <a:lumMod val="50000"/>
                  </a:schemeClr>
                </a:solidFill>
                <a:latin typeface="Arial"/>
                <a:cs typeface="Arial"/>
              </a:rPr>
              <a:t> </a:t>
            </a:r>
            <a:r>
              <a:rPr lang="en-US" sz="1700" dirty="0" err="1">
                <a:solidFill>
                  <a:schemeClr val="bg1">
                    <a:lumMod val="50000"/>
                  </a:schemeClr>
                </a:solidFill>
                <a:latin typeface="Arial"/>
                <a:cs typeface="Arial"/>
              </a:rPr>
              <a:t>en</a:t>
            </a:r>
            <a:r>
              <a:rPr lang="en-US" sz="1700" dirty="0">
                <a:solidFill>
                  <a:schemeClr val="bg1">
                    <a:lumMod val="50000"/>
                  </a:schemeClr>
                </a:solidFill>
                <a:latin typeface="Arial"/>
                <a:cs typeface="Arial"/>
              </a:rPr>
              <a:t> </a:t>
            </a:r>
            <a:r>
              <a:rPr lang="en-US" sz="1700" dirty="0" err="1">
                <a:solidFill>
                  <a:schemeClr val="bg1">
                    <a:lumMod val="50000"/>
                  </a:schemeClr>
                </a:solidFill>
                <a:latin typeface="Arial"/>
                <a:cs typeface="Arial"/>
              </a:rPr>
              <a:t>operacion</a:t>
            </a:r>
            <a:r>
              <a:rPr lang="en-US" sz="1700" dirty="0">
                <a:solidFill>
                  <a:schemeClr val="bg1">
                    <a:lumMod val="50000"/>
                  </a:schemeClr>
                </a:solidFill>
                <a:latin typeface="Arial"/>
                <a:cs typeface="Arial"/>
              </a:rPr>
              <a:t> para el 31, </a:t>
            </a:r>
            <a:r>
              <a:rPr lang="en-US" sz="1700" dirty="0" err="1">
                <a:solidFill>
                  <a:schemeClr val="bg1">
                    <a:lumMod val="50000"/>
                  </a:schemeClr>
                </a:solidFill>
                <a:latin typeface="Arial"/>
                <a:cs typeface="Arial"/>
              </a:rPr>
              <a:t>enero</a:t>
            </a:r>
            <a:r>
              <a:rPr lang="en-US" sz="1700" dirty="0">
                <a:solidFill>
                  <a:schemeClr val="bg1">
                    <a:lumMod val="50000"/>
                  </a:schemeClr>
                </a:solidFill>
                <a:latin typeface="Arial"/>
                <a:cs typeface="Arial"/>
              </a:rPr>
              <a:t> 2020. </a:t>
            </a:r>
          </a:p>
          <a:p>
            <a:pPr marL="52705" indent="-285750">
              <a:spcAft>
                <a:spcPts val="600"/>
              </a:spcAft>
            </a:pPr>
            <a:r>
              <a:rPr lang="en-US" sz="1700" dirty="0">
                <a:solidFill>
                  <a:schemeClr val="bg1">
                    <a:lumMod val="50000"/>
                  </a:schemeClr>
                </a:solidFill>
                <a:latin typeface="Arial"/>
                <a:cs typeface="Arial"/>
              </a:rPr>
              <a:t>El PPP </a:t>
            </a:r>
            <a:r>
              <a:rPr lang="en-US" sz="1700" dirty="0" err="1">
                <a:solidFill>
                  <a:schemeClr val="bg1">
                    <a:lumMod val="50000"/>
                  </a:schemeClr>
                </a:solidFill>
                <a:latin typeface="Arial"/>
                <a:cs typeface="Arial"/>
              </a:rPr>
              <a:t>esta</a:t>
            </a:r>
            <a:r>
              <a:rPr lang="en-US" sz="1700" dirty="0">
                <a:solidFill>
                  <a:schemeClr val="bg1">
                    <a:lumMod val="50000"/>
                  </a:schemeClr>
                </a:solidFill>
                <a:latin typeface="Arial"/>
                <a:cs typeface="Arial"/>
              </a:rPr>
              <a:t> disponible para </a:t>
            </a:r>
            <a:r>
              <a:rPr lang="en-US" sz="1700" dirty="0" err="1">
                <a:solidFill>
                  <a:schemeClr val="bg1">
                    <a:lumMod val="50000"/>
                  </a:schemeClr>
                </a:solidFill>
                <a:latin typeface="Arial"/>
                <a:cs typeface="Arial"/>
              </a:rPr>
              <a:t>negocios</a:t>
            </a:r>
            <a:r>
              <a:rPr lang="en-US" sz="1700" dirty="0">
                <a:solidFill>
                  <a:schemeClr val="bg1">
                    <a:lumMod val="50000"/>
                  </a:schemeClr>
                </a:solidFill>
                <a:latin typeface="Arial"/>
                <a:cs typeface="Arial"/>
              </a:rPr>
              <a:t> que </a:t>
            </a:r>
            <a:r>
              <a:rPr lang="en-US" sz="1700" dirty="0" err="1">
                <a:solidFill>
                  <a:schemeClr val="bg1">
                    <a:lumMod val="50000"/>
                  </a:schemeClr>
                </a:solidFill>
                <a:latin typeface="Arial"/>
                <a:cs typeface="Arial"/>
              </a:rPr>
              <a:t>cumplan</a:t>
            </a:r>
            <a:r>
              <a:rPr lang="en-US" sz="1700" dirty="0">
                <a:solidFill>
                  <a:schemeClr val="bg1">
                    <a:lumMod val="50000"/>
                  </a:schemeClr>
                </a:solidFill>
                <a:latin typeface="Arial"/>
                <a:cs typeface="Arial"/>
              </a:rPr>
              <a:t> con el </a:t>
            </a:r>
            <a:r>
              <a:rPr lang="en-US" sz="1700" dirty="0" err="1">
                <a:solidFill>
                  <a:schemeClr val="bg1">
                    <a:lumMod val="50000"/>
                  </a:schemeClr>
                </a:solidFill>
                <a:latin typeface="Arial"/>
                <a:cs typeface="Arial"/>
              </a:rPr>
              <a:t>limite</a:t>
            </a:r>
            <a:r>
              <a:rPr lang="en-US" sz="1700" dirty="0">
                <a:solidFill>
                  <a:schemeClr val="bg1">
                    <a:lumMod val="50000"/>
                  </a:schemeClr>
                </a:solidFill>
                <a:latin typeface="Arial"/>
                <a:cs typeface="Arial"/>
              </a:rPr>
              <a:t> de </a:t>
            </a:r>
            <a:r>
              <a:rPr lang="en-US" sz="1700" dirty="0" err="1">
                <a:solidFill>
                  <a:schemeClr val="bg1">
                    <a:lumMod val="50000"/>
                  </a:schemeClr>
                </a:solidFill>
                <a:latin typeface="Arial"/>
                <a:cs typeface="Arial"/>
              </a:rPr>
              <a:t>tamaño</a:t>
            </a:r>
            <a:r>
              <a:rPr lang="en-US" sz="1700" dirty="0">
                <a:solidFill>
                  <a:schemeClr val="bg1">
                    <a:lumMod val="50000"/>
                  </a:schemeClr>
                </a:solidFill>
                <a:latin typeface="Arial"/>
                <a:cs typeface="Arial"/>
              </a:rPr>
              <a:t> y </a:t>
            </a:r>
            <a:r>
              <a:rPr lang="en-US" sz="1700" dirty="0" err="1">
                <a:solidFill>
                  <a:schemeClr val="bg1">
                    <a:lumMod val="50000"/>
                  </a:schemeClr>
                </a:solidFill>
                <a:latin typeface="Arial"/>
                <a:cs typeface="Arial"/>
              </a:rPr>
              <a:t>operarando</a:t>
            </a:r>
            <a:r>
              <a:rPr lang="en-US" sz="1700" dirty="0">
                <a:solidFill>
                  <a:schemeClr val="bg1">
                    <a:lumMod val="50000"/>
                  </a:schemeClr>
                </a:solidFill>
                <a:latin typeface="Arial"/>
                <a:cs typeface="Arial"/>
              </a:rPr>
              <a:t> el 15, de </a:t>
            </a:r>
            <a:r>
              <a:rPr lang="en-US" sz="1700" dirty="0" err="1">
                <a:solidFill>
                  <a:schemeClr val="bg1">
                    <a:lumMod val="50000"/>
                  </a:schemeClr>
                </a:solidFill>
                <a:latin typeface="Arial"/>
                <a:cs typeface="Arial"/>
              </a:rPr>
              <a:t>febrero</a:t>
            </a:r>
            <a:r>
              <a:rPr lang="en-US" sz="1700" dirty="0">
                <a:solidFill>
                  <a:schemeClr val="bg1">
                    <a:lumMod val="50000"/>
                  </a:schemeClr>
                </a:solidFill>
                <a:latin typeface="Arial"/>
                <a:cs typeface="Arial"/>
              </a:rPr>
              <a:t>       2020, y/o </a:t>
            </a:r>
            <a:r>
              <a:rPr lang="en-US" sz="1700" dirty="0" err="1">
                <a:solidFill>
                  <a:schemeClr val="bg1">
                    <a:lumMod val="50000"/>
                  </a:schemeClr>
                </a:solidFill>
                <a:latin typeface="Arial"/>
                <a:cs typeface="Arial"/>
              </a:rPr>
              <a:t>tenían</a:t>
            </a:r>
            <a:r>
              <a:rPr lang="en-US" sz="1700" dirty="0">
                <a:solidFill>
                  <a:schemeClr val="bg1">
                    <a:lumMod val="50000"/>
                  </a:schemeClr>
                </a:solidFill>
                <a:latin typeface="Arial"/>
                <a:cs typeface="Arial"/>
              </a:rPr>
              <a:t> </a:t>
            </a:r>
            <a:r>
              <a:rPr lang="en-US" sz="1700" dirty="0" err="1">
                <a:solidFill>
                  <a:schemeClr val="bg1">
                    <a:lumMod val="50000"/>
                  </a:schemeClr>
                </a:solidFill>
                <a:latin typeface="Arial"/>
                <a:cs typeface="Arial"/>
              </a:rPr>
              <a:t>empleados</a:t>
            </a:r>
            <a:r>
              <a:rPr lang="en-US" sz="1700" dirty="0">
                <a:solidFill>
                  <a:schemeClr val="bg1">
                    <a:lumMod val="50000"/>
                  </a:schemeClr>
                </a:solidFill>
                <a:latin typeface="Arial"/>
                <a:cs typeface="Arial"/>
              </a:rPr>
              <a:t> que les </a:t>
            </a:r>
            <a:r>
              <a:rPr lang="en-US" sz="1700" dirty="0" err="1">
                <a:solidFill>
                  <a:schemeClr val="bg1">
                    <a:lumMod val="50000"/>
                  </a:schemeClr>
                </a:solidFill>
                <a:latin typeface="Arial"/>
                <a:cs typeface="Arial"/>
              </a:rPr>
              <a:t>pagaba</a:t>
            </a:r>
            <a:r>
              <a:rPr lang="en-US" sz="1700" dirty="0">
                <a:solidFill>
                  <a:schemeClr val="bg1">
                    <a:lumMod val="50000"/>
                  </a:schemeClr>
                </a:solidFill>
                <a:latin typeface="Arial"/>
                <a:cs typeface="Arial"/>
              </a:rPr>
              <a:t> </a:t>
            </a:r>
            <a:r>
              <a:rPr lang="en-US" sz="1700" dirty="0" err="1">
                <a:solidFill>
                  <a:schemeClr val="bg1">
                    <a:lumMod val="50000"/>
                  </a:schemeClr>
                </a:solidFill>
                <a:latin typeface="Arial"/>
                <a:cs typeface="Arial"/>
              </a:rPr>
              <a:t>salarios</a:t>
            </a:r>
            <a:r>
              <a:rPr lang="en-US" sz="1700" dirty="0">
                <a:solidFill>
                  <a:schemeClr val="bg1">
                    <a:lumMod val="50000"/>
                  </a:schemeClr>
                </a:solidFill>
                <a:latin typeface="Arial"/>
                <a:cs typeface="Arial"/>
              </a:rPr>
              <a:t> e </a:t>
            </a:r>
            <a:r>
              <a:rPr lang="en-US" sz="1700" dirty="0" err="1">
                <a:solidFill>
                  <a:schemeClr val="bg1">
                    <a:lumMod val="50000"/>
                  </a:schemeClr>
                </a:solidFill>
                <a:latin typeface="Arial"/>
                <a:cs typeface="Arial"/>
              </a:rPr>
              <a:t>impuestos</a:t>
            </a:r>
            <a:r>
              <a:rPr lang="en-US" sz="1700" dirty="0">
                <a:solidFill>
                  <a:schemeClr val="bg1">
                    <a:lumMod val="50000"/>
                  </a:schemeClr>
                </a:solidFill>
                <a:latin typeface="Arial"/>
                <a:cs typeface="Arial"/>
              </a:rPr>
              <a:t> </a:t>
            </a:r>
            <a:r>
              <a:rPr lang="en-US" sz="1700" dirty="0" err="1">
                <a:solidFill>
                  <a:schemeClr val="bg1">
                    <a:lumMod val="50000"/>
                  </a:schemeClr>
                </a:solidFill>
                <a:latin typeface="Arial"/>
                <a:cs typeface="Arial"/>
              </a:rPr>
              <a:t>sobre</a:t>
            </a:r>
            <a:r>
              <a:rPr lang="en-US" sz="1700" dirty="0">
                <a:solidFill>
                  <a:schemeClr val="bg1">
                    <a:lumMod val="50000"/>
                  </a:schemeClr>
                </a:solidFill>
                <a:latin typeface="Arial"/>
                <a:cs typeface="Arial"/>
              </a:rPr>
              <a:t> </a:t>
            </a:r>
            <a:r>
              <a:rPr lang="en-US" sz="1700" dirty="0" err="1">
                <a:solidFill>
                  <a:schemeClr val="bg1">
                    <a:lumMod val="50000"/>
                  </a:schemeClr>
                </a:solidFill>
                <a:latin typeface="Arial"/>
                <a:cs typeface="Arial"/>
              </a:rPr>
              <a:t>nómina</a:t>
            </a:r>
            <a:r>
              <a:rPr lang="en-US" sz="1700" dirty="0">
                <a:solidFill>
                  <a:schemeClr val="bg1">
                    <a:lumMod val="50000"/>
                  </a:schemeClr>
                </a:solidFill>
                <a:latin typeface="Arial"/>
                <a:cs typeface="Arial"/>
              </a:rPr>
              <a:t> </a:t>
            </a:r>
            <a:endParaRPr lang="en-US" sz="2000" dirty="0">
              <a:solidFill>
                <a:schemeClr val="bg1">
                  <a:lumMod val="50000"/>
                </a:schemeClr>
              </a:solidFill>
              <a:latin typeface="Arial"/>
              <a:cs typeface="Arial"/>
            </a:endParaRPr>
          </a:p>
          <a:p>
            <a:pPr marL="0" indent="0">
              <a:buNone/>
            </a:pPr>
            <a:r>
              <a:rPr lang="es-ES" sz="2000" b="1" dirty="0">
                <a:solidFill>
                  <a:schemeClr val="accent1"/>
                </a:solidFill>
                <a:latin typeface="Arial"/>
                <a:cs typeface="Arial"/>
              </a:rPr>
              <a:t>¿Cómo puedo dar seguimiento en mi solicitud EIDL</a:t>
            </a:r>
            <a:r>
              <a:rPr lang="en-US" sz="2000" b="1" dirty="0">
                <a:solidFill>
                  <a:schemeClr val="accent1"/>
                </a:solidFill>
                <a:latin typeface="Arial"/>
                <a:cs typeface="Arial"/>
              </a:rPr>
              <a:t>?</a:t>
            </a:r>
          </a:p>
          <a:p>
            <a:r>
              <a:rPr lang="en-US" sz="1700" dirty="0" err="1">
                <a:solidFill>
                  <a:schemeClr val="bg1">
                    <a:lumMod val="50000"/>
                  </a:schemeClr>
                </a:solidFill>
                <a:latin typeface="Arial"/>
                <a:cs typeface="Arial"/>
              </a:rPr>
              <a:t>Comuníquese</a:t>
            </a:r>
            <a:r>
              <a:rPr lang="en-US" sz="1700" dirty="0">
                <a:solidFill>
                  <a:schemeClr val="bg1">
                    <a:lumMod val="50000"/>
                  </a:schemeClr>
                </a:solidFill>
                <a:latin typeface="Arial"/>
                <a:cs typeface="Arial"/>
              </a:rPr>
              <a:t> con </a:t>
            </a:r>
            <a:r>
              <a:rPr lang="en-US" sz="1700" dirty="0" err="1">
                <a:solidFill>
                  <a:schemeClr val="bg1">
                    <a:lumMod val="50000"/>
                  </a:schemeClr>
                </a:solidFill>
                <a:latin typeface="Arial"/>
                <a:cs typeface="Arial"/>
              </a:rPr>
              <a:t>su</a:t>
            </a:r>
            <a:r>
              <a:rPr lang="en-US" sz="1700" dirty="0">
                <a:solidFill>
                  <a:schemeClr val="bg1">
                    <a:lumMod val="50000"/>
                  </a:schemeClr>
                </a:solidFill>
                <a:latin typeface="Arial"/>
                <a:cs typeface="Arial"/>
              </a:rPr>
              <a:t> </a:t>
            </a:r>
            <a:r>
              <a:rPr lang="en-US" sz="1700" dirty="0" err="1">
                <a:solidFill>
                  <a:schemeClr val="bg1">
                    <a:lumMod val="50000"/>
                  </a:schemeClr>
                </a:solidFill>
                <a:latin typeface="Arial"/>
                <a:cs typeface="Arial"/>
              </a:rPr>
              <a:t>oficina</a:t>
            </a:r>
            <a:r>
              <a:rPr lang="en-US" sz="1700" dirty="0">
                <a:solidFill>
                  <a:schemeClr val="bg1">
                    <a:lumMod val="50000"/>
                  </a:schemeClr>
                </a:solidFill>
                <a:latin typeface="Arial"/>
                <a:cs typeface="Arial"/>
              </a:rPr>
              <a:t> del </a:t>
            </a:r>
            <a:r>
              <a:rPr lang="en-US" sz="1700" dirty="0" err="1">
                <a:solidFill>
                  <a:schemeClr val="bg1">
                    <a:lumMod val="50000"/>
                  </a:schemeClr>
                </a:solidFill>
                <a:latin typeface="Arial"/>
                <a:cs typeface="Arial"/>
              </a:rPr>
              <a:t>distrito</a:t>
            </a:r>
            <a:r>
              <a:rPr lang="en-US" sz="1700" dirty="0">
                <a:solidFill>
                  <a:schemeClr val="bg1">
                    <a:lumMod val="50000"/>
                  </a:schemeClr>
                </a:solidFill>
                <a:latin typeface="Arial"/>
                <a:cs typeface="Arial"/>
              </a:rPr>
              <a:t> de SBA.</a:t>
            </a:r>
            <a:endParaRPr lang="en-US" sz="1700" b="1" dirty="0">
              <a:solidFill>
                <a:srgbClr val="5B8627"/>
              </a:solidFill>
            </a:endParaRPr>
          </a:p>
          <a:p>
            <a:endParaRPr lang="en-US" dirty="0"/>
          </a:p>
        </p:txBody>
      </p:sp>
    </p:spTree>
    <p:extLst>
      <p:ext uri="{BB962C8B-B14F-4D97-AF65-F5344CB8AC3E}">
        <p14:creationId xmlns:p14="http://schemas.microsoft.com/office/powerpoint/2010/main" val="249006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9B91EE78-4B77-2A4C-962F-E995B0E25AF5}"/>
              </a:ext>
            </a:extLst>
          </p:cNvPr>
          <p:cNvSpPr>
            <a:spLocks noGrp="1"/>
          </p:cNvSpPr>
          <p:nvPr>
            <p:ph type="body" sz="quarter" idx="14"/>
          </p:nvPr>
        </p:nvSpPr>
        <p:spPr>
          <a:xfrm>
            <a:off x="2658196" y="2621281"/>
            <a:ext cx="9014692" cy="964882"/>
          </a:xfrm>
        </p:spPr>
        <p:txBody>
          <a:bodyPr/>
          <a:lstStyle/>
          <a:p>
            <a:pPr lvl="0"/>
            <a:r>
              <a:rPr lang="en-US" dirty="0" err="1"/>
              <a:t>Programa</a:t>
            </a:r>
            <a:r>
              <a:rPr lang="en-US" dirty="0"/>
              <a:t> de </a:t>
            </a:r>
            <a:r>
              <a:rPr lang="en-US" dirty="0" err="1"/>
              <a:t>Protección</a:t>
            </a:r>
            <a:r>
              <a:rPr lang="en-US" dirty="0"/>
              <a:t> de Pago para </a:t>
            </a:r>
            <a:r>
              <a:rPr lang="en-US" dirty="0" err="1"/>
              <a:t>Nómina</a:t>
            </a:r>
            <a:r>
              <a:rPr lang="en-US" dirty="0"/>
              <a:t> (PPP)
</a:t>
            </a:r>
          </a:p>
        </p:txBody>
      </p:sp>
      <p:sp>
        <p:nvSpPr>
          <p:cNvPr id="2" name="Slide Number Placeholder 1">
            <a:extLst>
              <a:ext uri="{FF2B5EF4-FFF2-40B4-BE49-F238E27FC236}">
                <a16:creationId xmlns:a16="http://schemas.microsoft.com/office/drawing/2014/main" id="{8D89E10E-1F99-144D-B889-F18EEE6DB6EE}"/>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3FA6D-0ECF-404D-B260-F75B463972F2}" type="slidenum">
              <a:rPr kumimoji="0" lang="en-US" sz="16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7975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D7DAD3F-A9DC-4C72-9714-51E3FD864025}"/>
              </a:ext>
            </a:extLst>
          </p:cNvPr>
          <p:cNvSpPr>
            <a:spLocks noGrp="1"/>
          </p:cNvSpPr>
          <p:nvPr>
            <p:ph type="body" sz="quarter" idx="10"/>
          </p:nvPr>
        </p:nvSpPr>
        <p:spPr>
          <a:xfrm>
            <a:off x="925286" y="579120"/>
            <a:ext cx="10058400" cy="4929051"/>
          </a:xfrm>
        </p:spPr>
        <p:txBody>
          <a:bodyPr>
            <a:noAutofit/>
          </a:bodyPr>
          <a:lstStyle/>
          <a:p>
            <a:pPr algn="just">
              <a:lnSpc>
                <a:spcPct val="120000"/>
              </a:lnSpc>
            </a:pPr>
            <a:r>
              <a:rPr lang="es-ES" sz="2600" dirty="0">
                <a:solidFill>
                  <a:srgbClr val="787878"/>
                </a:solidFill>
              </a:rPr>
              <a:t>Esto es sólo con fines informativos y no es asesoramiento legal, financiero o fiscal. Si tiene preguntas legales, financieras o fiscales específicas, debe consultar a su abogado o asesor fiscal, según corresponda. US </a:t>
            </a:r>
            <a:r>
              <a:rPr lang="es-ES" sz="2600" dirty="0" err="1">
                <a:solidFill>
                  <a:srgbClr val="787878"/>
                </a:solidFill>
              </a:rPr>
              <a:t>Foods</a:t>
            </a:r>
            <a:r>
              <a:rPr lang="es-ES" sz="2600" dirty="0">
                <a:solidFill>
                  <a:srgbClr val="787878"/>
                </a:solidFill>
              </a:rPr>
              <a:t> no está afiliada a la Administración de Pequeñas Empresas de los Estados Unidos ("SBA") y no actúa como prestamista o agente de referencia para los prestamistas de SBA. Los programas de préstamos de la SBA están sujetos a elegibilidad. Consulte con un consejero de la SBA o con un prestamista de la SBA con licencia para obtener información adicional.
</a:t>
            </a:r>
            <a:endParaRPr lang="en-US" sz="2600" dirty="0">
              <a:solidFill>
                <a:srgbClr val="787878"/>
              </a:solidFill>
              <a:latin typeface="Arial Black" panose="020B0A04020102020204" pitchFamily="34" charset="0"/>
            </a:endParaRPr>
          </a:p>
        </p:txBody>
      </p:sp>
    </p:spTree>
    <p:extLst>
      <p:ext uri="{BB962C8B-B14F-4D97-AF65-F5344CB8AC3E}">
        <p14:creationId xmlns:p14="http://schemas.microsoft.com/office/powerpoint/2010/main" val="4238164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552448" y="495300"/>
            <a:ext cx="9790432" cy="365125"/>
          </a:xfrm>
        </p:spPr>
        <p:txBody>
          <a:bodyPr anchor="t"/>
          <a:lstStyle/>
          <a:p>
            <a:r>
              <a:rPr lang="es-ES" sz="2400" dirty="0">
                <a:latin typeface="Arial"/>
                <a:cs typeface="Arial"/>
              </a:rPr>
              <a:t>¿Qué es el Programa de Protección de Pago para Nomina (PPP)?
</a:t>
            </a:r>
            <a:endParaRPr lang="en-US" sz="2400" dirty="0">
              <a:latin typeface="Arial"/>
              <a:cs typeface="Arial"/>
            </a:endParaRPr>
          </a:p>
        </p:txBody>
      </p:sp>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1016000" y="955040"/>
            <a:ext cx="10085388" cy="5110479"/>
          </a:xfrm>
        </p:spPr>
        <p:txBody>
          <a:bodyPr anchor="t"/>
          <a:lstStyle/>
          <a:p>
            <a:pPr marL="295275" lvl="2" indent="-285750">
              <a:spcAft>
                <a:spcPts val="600"/>
              </a:spcAft>
            </a:pPr>
            <a:r>
              <a:rPr lang="es-ES" sz="1800" b="1" dirty="0">
                <a:solidFill>
                  <a:srgbClr val="517B29"/>
                </a:solidFill>
                <a:latin typeface="Arial"/>
                <a:cs typeface="Arial"/>
              </a:rPr>
              <a:t>Proporcionar asistencia de flujo </a:t>
            </a:r>
            <a:r>
              <a:rPr lang="es-ES" sz="1800" dirty="0">
                <a:solidFill>
                  <a:srgbClr val="787878"/>
                </a:solidFill>
                <a:latin typeface="Arial"/>
                <a:cs typeface="Arial"/>
              </a:rPr>
              <a:t>de efectivo a través de préstamos 100 por ciento garantizados por el gobierno federal a empleadores que mantienen su nómina (o vuelven a contratar rápidamente) durante la emergencia COVID-19</a:t>
            </a:r>
            <a:r>
              <a:rPr lang="es-ES" sz="1800" b="1" dirty="0">
                <a:solidFill>
                  <a:srgbClr val="787878"/>
                </a:solidFill>
                <a:latin typeface="Arial"/>
                <a:cs typeface="Arial"/>
              </a:rPr>
              <a:t>.</a:t>
            </a:r>
            <a:r>
              <a:rPr lang="es-ES" sz="1800" b="1" dirty="0">
                <a:solidFill>
                  <a:srgbClr val="517B29"/>
                </a:solidFill>
                <a:latin typeface="Arial"/>
                <a:cs typeface="Arial"/>
              </a:rPr>
              <a:t>
$349 mil millones </a:t>
            </a:r>
            <a:r>
              <a:rPr lang="es-ES" sz="1800" dirty="0">
                <a:solidFill>
                  <a:srgbClr val="787878"/>
                </a:solidFill>
                <a:latin typeface="Arial"/>
                <a:cs typeface="Arial"/>
              </a:rPr>
              <a:t>nueva capacidad de préstamo</a:t>
            </a:r>
            <a:r>
              <a:rPr lang="es-ES" sz="1800" b="1" dirty="0">
                <a:solidFill>
                  <a:srgbClr val="787878"/>
                </a:solidFill>
                <a:latin typeface="Arial"/>
                <a:cs typeface="Arial"/>
              </a:rPr>
              <a:t>.</a:t>
            </a:r>
            <a:r>
              <a:rPr lang="es-ES" sz="1800" b="1" dirty="0">
                <a:solidFill>
                  <a:srgbClr val="517B29"/>
                </a:solidFill>
                <a:latin typeface="Arial"/>
                <a:cs typeface="Arial"/>
              </a:rPr>
              <a:t>
Retroactivo desde el 15 de febrero de 2020 hasta el 30 de junio de 2020</a:t>
            </a:r>
            <a:r>
              <a:rPr lang="es-ES" sz="1800" b="1" dirty="0">
                <a:solidFill>
                  <a:srgbClr val="787878"/>
                </a:solidFill>
                <a:latin typeface="Arial"/>
                <a:cs typeface="Arial"/>
              </a:rPr>
              <a:t> </a:t>
            </a:r>
            <a:r>
              <a:rPr lang="es-ES" sz="1800" dirty="0">
                <a:solidFill>
                  <a:srgbClr val="787878"/>
                </a:solidFill>
                <a:latin typeface="Arial"/>
                <a:cs typeface="Arial"/>
              </a:rPr>
              <a:t>para que los empleadores puedan volver a contratar empleados despedidos recientemente.</a:t>
            </a:r>
            <a:r>
              <a:rPr lang="es-ES" sz="1800" b="1" dirty="0">
                <a:solidFill>
                  <a:srgbClr val="517B29"/>
                </a:solidFill>
                <a:latin typeface="Arial"/>
                <a:cs typeface="Arial"/>
              </a:rPr>
              <a:t>
Elimina </a:t>
            </a:r>
            <a:r>
              <a:rPr lang="es-ES" sz="1800" dirty="0">
                <a:solidFill>
                  <a:srgbClr val="787878"/>
                </a:solidFill>
                <a:latin typeface="Arial"/>
                <a:cs typeface="Arial"/>
              </a:rPr>
              <a:t>los requisitos de crédito en otro lugar, requisitos de garantía personal y requisitos de garantía. </a:t>
            </a:r>
            <a:r>
              <a:rPr lang="es-ES" sz="1800" b="1" dirty="0">
                <a:solidFill>
                  <a:srgbClr val="517B29"/>
                </a:solidFill>
                <a:latin typeface="Arial"/>
                <a:cs typeface="Arial"/>
              </a:rPr>
              <a:t>
Aplaza el reembolso del principal y los intereses durante 6 meses </a:t>
            </a:r>
            <a:r>
              <a:rPr lang="es-ES" sz="1800" dirty="0">
                <a:solidFill>
                  <a:srgbClr val="787878"/>
                </a:solidFill>
                <a:latin typeface="Arial"/>
                <a:cs typeface="Arial"/>
              </a:rPr>
              <a:t>para dar a las pequeñas empresas tiempo para sobre pasar la situación del COVID 19; </a:t>
            </a:r>
            <a:endParaRPr lang="en-US" sz="1800" b="1" dirty="0">
              <a:solidFill>
                <a:srgbClr val="787878"/>
              </a:solidFill>
              <a:latin typeface="Arial"/>
              <a:cs typeface="Arial"/>
            </a:endParaRPr>
          </a:p>
          <a:p>
            <a:pPr marL="295275" lvl="2" indent="-285750">
              <a:spcAft>
                <a:spcPts val="600"/>
              </a:spcAft>
            </a:pPr>
            <a:r>
              <a:rPr lang="es-ES" sz="1800" b="1" dirty="0">
                <a:solidFill>
                  <a:schemeClr val="accent5"/>
                </a:solidFill>
              </a:rPr>
              <a:t>Administrado por SBA</a:t>
            </a:r>
            <a:r>
              <a:rPr lang="es-ES" sz="1800" dirty="0"/>
              <a:t>;</a:t>
            </a:r>
            <a:r>
              <a:rPr lang="es-ES" sz="1800" dirty="0">
                <a:solidFill>
                  <a:srgbClr val="787878"/>
                </a:solidFill>
              </a:rPr>
              <a:t> préstamos ejecutados a través de proveedores individuales.</a:t>
            </a:r>
          </a:p>
          <a:p>
            <a:pPr marL="295275" lvl="2" indent="-285750">
              <a:spcAft>
                <a:spcPts val="600"/>
              </a:spcAft>
            </a:pPr>
            <a:r>
              <a:rPr lang="es-ES" sz="1800" b="1" dirty="0">
                <a:solidFill>
                  <a:schemeClr val="accent5"/>
                </a:solidFill>
                <a:latin typeface="Arial"/>
                <a:cs typeface="Arial"/>
              </a:rPr>
              <a:t>Prevé la condonación </a:t>
            </a:r>
            <a:r>
              <a:rPr lang="es-ES" sz="1800" dirty="0">
                <a:solidFill>
                  <a:srgbClr val="787878"/>
                </a:solidFill>
                <a:latin typeface="Arial"/>
                <a:cs typeface="Arial"/>
              </a:rPr>
              <a:t>del principal de préstamos bajo ciertas condiciones. </a:t>
            </a:r>
          </a:p>
          <a:p>
            <a:pPr marL="295275" lvl="2" indent="-285750">
              <a:spcAft>
                <a:spcPts val="600"/>
              </a:spcAft>
            </a:pPr>
            <a:r>
              <a:rPr lang="es-ES" sz="1800" b="1" dirty="0">
                <a:solidFill>
                  <a:schemeClr val="accent5"/>
                </a:solidFill>
                <a:latin typeface="Arial"/>
                <a:cs typeface="Arial"/>
              </a:rPr>
              <a:t>Por orden de llegada</a:t>
            </a:r>
            <a:r>
              <a:rPr lang="es-ES" sz="1800" dirty="0">
                <a:solidFill>
                  <a:srgbClr val="787878"/>
                </a:solidFill>
                <a:latin typeface="Arial"/>
                <a:cs typeface="Arial"/>
              </a:rPr>
              <a:t>.</a:t>
            </a:r>
            <a:endParaRPr lang="en-US" sz="1800" dirty="0">
              <a:solidFill>
                <a:schemeClr val="accent1"/>
              </a:solidFill>
            </a:endParaRPr>
          </a:p>
        </p:txBody>
      </p:sp>
    </p:spTree>
    <p:extLst>
      <p:ext uri="{BB962C8B-B14F-4D97-AF65-F5344CB8AC3E}">
        <p14:creationId xmlns:p14="http://schemas.microsoft.com/office/powerpoint/2010/main" val="1129212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284480" y="495300"/>
            <a:ext cx="10312400" cy="365125"/>
          </a:xfrm>
        </p:spPr>
        <p:txBody>
          <a:bodyPr anchor="t"/>
          <a:lstStyle/>
          <a:p>
            <a:r>
              <a:rPr lang="es-ES" dirty="0">
                <a:latin typeface="Arial"/>
                <a:cs typeface="Arial"/>
              </a:rPr>
              <a:t>¿</a:t>
            </a:r>
            <a:r>
              <a:rPr lang="es-ES" sz="2600" dirty="0">
                <a:latin typeface="Arial"/>
                <a:cs typeface="Arial"/>
              </a:rPr>
              <a:t>Quién es elegible para PPP</a:t>
            </a:r>
            <a:r>
              <a:rPr lang="es-ES" dirty="0">
                <a:latin typeface="Arial"/>
                <a:cs typeface="Arial"/>
              </a:rPr>
              <a:t>?
</a:t>
            </a:r>
            <a:endParaRPr lang="en-US" dirty="0">
              <a:latin typeface="Arial"/>
              <a:cs typeface="Arial"/>
            </a:endParaRPr>
          </a:p>
        </p:txBody>
      </p:sp>
      <p:pic>
        <p:nvPicPr>
          <p:cNvPr id="5" name="Picture 4">
            <a:extLst>
              <a:ext uri="{FF2B5EF4-FFF2-40B4-BE49-F238E27FC236}">
                <a16:creationId xmlns:a16="http://schemas.microsoft.com/office/drawing/2014/main" id="{602760B6-CCE3-DA42-9B55-1E82983C1E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071" b="-25178"/>
          <a:stretch/>
        </p:blipFill>
        <p:spPr>
          <a:xfrm>
            <a:off x="3050758" y="0"/>
            <a:ext cx="9141242" cy="6857999"/>
          </a:xfrm>
          <a:prstGeom prst="rect">
            <a:avLst/>
          </a:prstGeom>
        </p:spPr>
      </p:pic>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1000654" y="1066800"/>
            <a:ext cx="8346998" cy="5080000"/>
          </a:xfrm>
        </p:spPr>
        <p:txBody>
          <a:bodyPr anchor="t"/>
          <a:lstStyle/>
          <a:p>
            <a:pPr marL="295275" lvl="2" indent="-285750">
              <a:spcAft>
                <a:spcPts val="600"/>
              </a:spcAft>
            </a:pPr>
            <a:r>
              <a:rPr lang="es-ES" dirty="0">
                <a:solidFill>
                  <a:srgbClr val="787878"/>
                </a:solidFill>
                <a:latin typeface="Arial"/>
                <a:cs typeface="Arial"/>
              </a:rPr>
              <a:t>En funcionamiento el 15 de Febrero de 2020 y tenía empleados por los que pagó salarios e impuestos de nómina o pagó contratistas independientes</a:t>
            </a:r>
            <a:r>
              <a:rPr lang="en-US" dirty="0">
                <a:solidFill>
                  <a:srgbClr val="787878"/>
                </a:solidFill>
                <a:latin typeface="Arial"/>
                <a:cs typeface="Arial"/>
              </a:rPr>
              <a:t>.</a:t>
            </a:r>
          </a:p>
          <a:p>
            <a:pPr marL="295275" lvl="2" indent="-285750">
              <a:spcAft>
                <a:spcPts val="600"/>
              </a:spcAft>
            </a:pPr>
            <a:r>
              <a:rPr lang="es-ES" sz="1800" dirty="0">
                <a:solidFill>
                  <a:srgbClr val="787878"/>
                </a:solidFill>
                <a:latin typeface="Arial"/>
                <a:cs typeface="Arial"/>
              </a:rPr>
              <a:t>Cuales son los </a:t>
            </a:r>
            <a:r>
              <a:rPr lang="es-ES" sz="1800" b="1" dirty="0">
                <a:solidFill>
                  <a:srgbClr val="5C8727"/>
                </a:solidFill>
                <a:latin typeface="Arial"/>
                <a:cs typeface="Arial"/>
              </a:rPr>
              <a:t>criterios</a:t>
            </a:r>
            <a:r>
              <a:rPr lang="es-ES" sz="1800" dirty="0">
                <a:solidFill>
                  <a:srgbClr val="787878"/>
                </a:solidFill>
                <a:latin typeface="Arial"/>
                <a:cs typeface="Arial"/>
              </a:rPr>
              <a:t>:</a:t>
            </a:r>
            <a:r>
              <a:rPr lang="en-US" sz="1800" dirty="0">
                <a:solidFill>
                  <a:srgbClr val="787878"/>
                </a:solidFill>
                <a:latin typeface="Arial"/>
                <a:cs typeface="Arial"/>
              </a:rPr>
              <a:t> </a:t>
            </a:r>
            <a:endParaRPr lang="en-US" sz="1800" b="1" dirty="0">
              <a:solidFill>
                <a:srgbClr val="5C8727"/>
              </a:solidFill>
            </a:endParaRPr>
          </a:p>
          <a:p>
            <a:pPr marL="752475" lvl="3">
              <a:spcAft>
                <a:spcPts val="600"/>
              </a:spcAft>
            </a:pPr>
            <a:r>
              <a:rPr lang="es-ES" sz="1700" dirty="0">
                <a:solidFill>
                  <a:srgbClr val="787878"/>
                </a:solidFill>
                <a:latin typeface="Arial"/>
                <a:cs typeface="Arial"/>
              </a:rPr>
              <a:t>Una pequeña empresa con </a:t>
            </a:r>
            <a:r>
              <a:rPr lang="es-ES" sz="1700" b="1" dirty="0">
                <a:solidFill>
                  <a:srgbClr val="FF0000"/>
                </a:solidFill>
                <a:latin typeface="Arial"/>
                <a:cs typeface="Arial"/>
              </a:rPr>
              <a:t>menos de 500 empleados</a:t>
            </a:r>
            <a:r>
              <a:rPr lang="es-ES" sz="1700" dirty="0">
                <a:solidFill>
                  <a:srgbClr val="FF0000"/>
                </a:solidFill>
                <a:latin typeface="Arial"/>
                <a:cs typeface="Arial"/>
              </a:rPr>
              <a:t> </a:t>
            </a:r>
            <a:r>
              <a:rPr lang="es-ES" sz="1700" dirty="0">
                <a:solidFill>
                  <a:srgbClr val="787878"/>
                </a:solidFill>
                <a:latin typeface="Arial"/>
                <a:cs typeface="Arial"/>
              </a:rPr>
              <a:t>
Una pequeña empresa que tiene más de 500 empleados </a:t>
            </a:r>
            <a:r>
              <a:rPr lang="es-ES" sz="1700" b="1" dirty="0">
                <a:solidFill>
                  <a:schemeClr val="accent5"/>
                </a:solidFill>
                <a:latin typeface="Arial"/>
                <a:cs typeface="Arial"/>
              </a:rPr>
              <a:t>si cumple con los estándares de tamaño de la SBA para su industria</a:t>
            </a:r>
            <a:r>
              <a:rPr lang="es-ES" sz="1700" dirty="0">
                <a:solidFill>
                  <a:srgbClr val="787878"/>
                </a:solidFill>
                <a:latin typeface="Arial"/>
                <a:cs typeface="Arial"/>
              </a:rPr>
              <a:t>
</a:t>
            </a:r>
            <a:r>
              <a:rPr lang="es-ES" sz="1700" b="1" dirty="0">
                <a:solidFill>
                  <a:schemeClr val="accent5"/>
                </a:solidFill>
                <a:latin typeface="Arial"/>
                <a:cs typeface="Arial"/>
              </a:rPr>
              <a:t>Un 501(c)(3) </a:t>
            </a:r>
            <a:r>
              <a:rPr lang="es-ES" sz="1700" dirty="0">
                <a:latin typeface="Arial"/>
                <a:cs typeface="Arial"/>
              </a:rPr>
              <a:t>con menos </a:t>
            </a:r>
            <a:r>
              <a:rPr lang="es-ES" sz="1700" dirty="0">
                <a:solidFill>
                  <a:srgbClr val="787878"/>
                </a:solidFill>
                <a:latin typeface="Arial"/>
                <a:cs typeface="Arial"/>
              </a:rPr>
              <a:t>de 500 empleados</a:t>
            </a:r>
          </a:p>
          <a:p>
            <a:pPr marL="752475" lvl="3">
              <a:spcAft>
                <a:spcPts val="600"/>
              </a:spcAft>
            </a:pPr>
            <a:r>
              <a:rPr lang="es-ES" sz="1700" dirty="0">
                <a:solidFill>
                  <a:srgbClr val="787878"/>
                </a:solidFill>
                <a:latin typeface="Arial"/>
                <a:cs typeface="Arial"/>
              </a:rPr>
              <a:t>Una persona que opera como </a:t>
            </a:r>
            <a:r>
              <a:rPr lang="es-ES" sz="1700" b="1" dirty="0">
                <a:solidFill>
                  <a:srgbClr val="FF0000"/>
                </a:solidFill>
                <a:latin typeface="Arial"/>
                <a:cs typeface="Arial"/>
              </a:rPr>
              <a:t>único dueño </a:t>
            </a:r>
            <a:r>
              <a:rPr lang="en-US" sz="1700" b="1" dirty="0">
                <a:solidFill>
                  <a:srgbClr val="517B29"/>
                </a:solidFill>
                <a:latin typeface="Arial"/>
                <a:cs typeface="Arial"/>
              </a:rPr>
              <a:t> </a:t>
            </a:r>
            <a:endParaRPr lang="en-US" sz="1700" b="1" dirty="0">
              <a:solidFill>
                <a:srgbClr val="517B29"/>
              </a:solidFill>
            </a:endParaRPr>
          </a:p>
          <a:p>
            <a:pPr marL="752475" lvl="3">
              <a:spcAft>
                <a:spcPts val="600"/>
              </a:spcAft>
            </a:pPr>
            <a:r>
              <a:rPr lang="en-US" sz="1700" dirty="0">
                <a:solidFill>
                  <a:srgbClr val="787878"/>
                </a:solidFill>
                <a:latin typeface="Arial"/>
                <a:cs typeface="Arial"/>
              </a:rPr>
              <a:t>Una persona que opera </a:t>
            </a:r>
            <a:r>
              <a:rPr lang="en-US" sz="1700" dirty="0" err="1">
                <a:solidFill>
                  <a:srgbClr val="787878"/>
                </a:solidFill>
                <a:latin typeface="Arial"/>
                <a:cs typeface="Arial"/>
              </a:rPr>
              <a:t>como</a:t>
            </a:r>
            <a:r>
              <a:rPr lang="en-US" sz="1700" dirty="0">
                <a:solidFill>
                  <a:srgbClr val="787878"/>
                </a:solidFill>
                <a:latin typeface="Arial"/>
                <a:cs typeface="Arial"/>
              </a:rPr>
              <a:t> </a:t>
            </a:r>
            <a:r>
              <a:rPr lang="en-US" sz="1700" b="1" dirty="0" err="1">
                <a:solidFill>
                  <a:srgbClr val="FF0000"/>
                </a:solidFill>
                <a:latin typeface="Arial"/>
                <a:cs typeface="Arial"/>
              </a:rPr>
              <a:t>contratista</a:t>
            </a:r>
            <a:r>
              <a:rPr lang="en-US" sz="1700" b="1" dirty="0">
                <a:solidFill>
                  <a:srgbClr val="FF0000"/>
                </a:solidFill>
                <a:latin typeface="Arial"/>
                <a:cs typeface="Arial"/>
              </a:rPr>
              <a:t> </a:t>
            </a:r>
            <a:r>
              <a:rPr lang="en-US" sz="1700" b="1" dirty="0" err="1">
                <a:solidFill>
                  <a:srgbClr val="FF0000"/>
                </a:solidFill>
                <a:latin typeface="Arial"/>
                <a:cs typeface="Arial"/>
              </a:rPr>
              <a:t>independiente</a:t>
            </a:r>
            <a:r>
              <a:rPr lang="en-US" sz="1700" b="1" dirty="0">
                <a:solidFill>
                  <a:srgbClr val="FF0000"/>
                </a:solidFill>
                <a:latin typeface="Arial"/>
                <a:cs typeface="Arial"/>
              </a:rPr>
              <a:t> </a:t>
            </a:r>
            <a:endParaRPr lang="en-US" sz="1700" b="1" dirty="0">
              <a:solidFill>
                <a:srgbClr val="FF0000"/>
              </a:solidFill>
            </a:endParaRPr>
          </a:p>
          <a:p>
            <a:pPr marL="752475" lvl="3">
              <a:spcAft>
                <a:spcPts val="600"/>
              </a:spcAft>
            </a:pPr>
            <a:r>
              <a:rPr lang="es-ES" sz="1700" dirty="0">
                <a:solidFill>
                  <a:srgbClr val="787878"/>
                </a:solidFill>
                <a:latin typeface="Arial"/>
                <a:cs typeface="Arial"/>
              </a:rPr>
              <a:t>Una persona que trabaja por </a:t>
            </a:r>
            <a:r>
              <a:rPr lang="es-ES" sz="1700" b="1" dirty="0">
                <a:solidFill>
                  <a:schemeClr val="accent5"/>
                </a:solidFill>
                <a:latin typeface="Arial"/>
                <a:cs typeface="Arial"/>
              </a:rPr>
              <a:t>cuenta propia </a:t>
            </a:r>
            <a:r>
              <a:rPr lang="es-ES" sz="1700" dirty="0">
                <a:solidFill>
                  <a:srgbClr val="787878"/>
                </a:solidFill>
                <a:latin typeface="Arial"/>
                <a:cs typeface="Arial"/>
              </a:rPr>
              <a:t>que lleva a cabo regularmente cualquier 
Una preocupación comercial tribu que cumple con el estándar de tamaño de la SBA 
Una organización de veteranos </a:t>
            </a:r>
            <a:r>
              <a:rPr lang="es-ES" sz="1700" b="1" dirty="0">
                <a:solidFill>
                  <a:schemeClr val="accent5"/>
                </a:solidFill>
                <a:latin typeface="Arial"/>
                <a:cs typeface="Arial"/>
              </a:rPr>
              <a:t>501(c)(19) </a:t>
            </a:r>
            <a:r>
              <a:rPr lang="es-ES" sz="1700" dirty="0">
                <a:solidFill>
                  <a:srgbClr val="787878"/>
                </a:solidFill>
                <a:latin typeface="Arial"/>
                <a:cs typeface="Arial"/>
              </a:rPr>
              <a:t>que cumple con el estándar de tamaño SBA</a:t>
            </a:r>
            <a:endParaRPr lang="en-US" sz="2400" dirty="0">
              <a:solidFill>
                <a:srgbClr val="000000"/>
              </a:solidFill>
            </a:endParaRPr>
          </a:p>
        </p:txBody>
      </p:sp>
    </p:spTree>
    <p:extLst>
      <p:ext uri="{BB962C8B-B14F-4D97-AF65-F5344CB8AC3E}">
        <p14:creationId xmlns:p14="http://schemas.microsoft.com/office/powerpoint/2010/main" val="3561210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609600" y="495300"/>
            <a:ext cx="9236075" cy="365125"/>
          </a:xfrm>
        </p:spPr>
        <p:txBody>
          <a:bodyPr anchor="t"/>
          <a:lstStyle/>
          <a:p>
            <a:r>
              <a:rPr lang="es-ES" dirty="0">
                <a:latin typeface="Arial"/>
                <a:cs typeface="Arial"/>
              </a:rPr>
              <a:t>Quién es elegible para PPP - excepciones
</a:t>
            </a:r>
            <a:endParaRPr lang="en-US" dirty="0">
              <a:latin typeface="Arial"/>
              <a:cs typeface="Arial"/>
            </a:endParaRPr>
          </a:p>
        </p:txBody>
      </p:sp>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1076708" y="1466849"/>
            <a:ext cx="9667492" cy="4447117"/>
          </a:xfrm>
        </p:spPr>
        <p:txBody>
          <a:bodyPr anchor="t"/>
          <a:lstStyle/>
          <a:p>
            <a:r>
              <a:rPr lang="en-US" sz="2400" b="1" dirty="0" err="1">
                <a:solidFill>
                  <a:schemeClr val="accent1"/>
                </a:solidFill>
                <a:latin typeface="Arial"/>
                <a:cs typeface="Arial"/>
              </a:rPr>
              <a:t>Límite</a:t>
            </a:r>
            <a:r>
              <a:rPr lang="en-US" sz="2400" b="1" dirty="0">
                <a:solidFill>
                  <a:schemeClr val="accent1"/>
                </a:solidFill>
                <a:latin typeface="Arial"/>
                <a:cs typeface="Arial"/>
              </a:rPr>
              <a:t> de 500 </a:t>
            </a:r>
            <a:r>
              <a:rPr lang="en-US" sz="2400" b="1" dirty="0" err="1">
                <a:solidFill>
                  <a:schemeClr val="accent1"/>
                </a:solidFill>
                <a:latin typeface="Arial"/>
                <a:cs typeface="Arial"/>
              </a:rPr>
              <a:t>empleados</a:t>
            </a:r>
            <a:r>
              <a:rPr lang="en-US" sz="2400" b="1" dirty="0">
                <a:solidFill>
                  <a:schemeClr val="accent1"/>
                </a:solidFill>
                <a:latin typeface="Arial"/>
                <a:cs typeface="Arial"/>
              </a:rPr>
              <a:t> </a:t>
            </a:r>
            <a:endParaRPr lang="en-US" sz="2400" dirty="0">
              <a:solidFill>
                <a:schemeClr val="accent1"/>
              </a:solidFill>
            </a:endParaRPr>
          </a:p>
          <a:p>
            <a:pPr lvl="1"/>
            <a:r>
              <a:rPr lang="es-ES" sz="2000" dirty="0">
                <a:solidFill>
                  <a:srgbClr val="787878"/>
                </a:solidFill>
                <a:latin typeface="Arial"/>
                <a:cs typeface="Arial"/>
              </a:rPr>
              <a:t>Se aplica por ubicación física para las empresas en el Código 72, Alojamiento y Servicios de Alimentos de NAICS.</a:t>
            </a:r>
          </a:p>
          <a:p>
            <a:r>
              <a:rPr lang="es-ES" b="1" dirty="0">
                <a:solidFill>
                  <a:schemeClr val="accent1"/>
                </a:solidFill>
                <a:latin typeface="Arial"/>
                <a:cs typeface="Arial"/>
              </a:rPr>
              <a:t>Reglas de afiliación de la SBA</a:t>
            </a:r>
            <a:r>
              <a:rPr lang="en-US" dirty="0">
                <a:solidFill>
                  <a:srgbClr val="787878"/>
                </a:solidFill>
                <a:latin typeface="Arial"/>
                <a:cs typeface="Arial"/>
              </a:rPr>
              <a:t>  </a:t>
            </a:r>
            <a:endParaRPr lang="en-US" dirty="0">
              <a:solidFill>
                <a:srgbClr val="787878"/>
              </a:solidFill>
            </a:endParaRPr>
          </a:p>
          <a:p>
            <a:pPr lvl="1"/>
            <a:r>
              <a:rPr lang="es-ES" sz="2000" dirty="0">
                <a:solidFill>
                  <a:srgbClr val="787878"/>
                </a:solidFill>
                <a:latin typeface="Arial"/>
                <a:cs typeface="Arial"/>
              </a:rPr>
              <a:t>No aplica a una franquicia del Directorio de Franquicias O entidades de la SBA que reciben asistencia financiera de Pequeñas Empresas de Inversión para Empresas (SBIC) con licencia de la SBA. 
</a:t>
            </a:r>
            <a:r>
              <a:rPr lang="es-ES" sz="2000" dirty="0">
                <a:solidFill>
                  <a:schemeClr val="bg1">
                    <a:lumMod val="50000"/>
                  </a:schemeClr>
                </a:solidFill>
                <a:latin typeface="Arial"/>
                <a:cs typeface="Arial"/>
              </a:rPr>
              <a:t>La SBA emitió un suplemento a las reglas de su programa PPP abordando las reglas de afiliación el 2 de abril de 2020.</a:t>
            </a:r>
            <a:endParaRPr lang="en-US" sz="2000" dirty="0">
              <a:solidFill>
                <a:schemeClr val="bg1">
                  <a:lumMod val="50000"/>
                </a:schemeClr>
              </a:solidFill>
            </a:endParaRPr>
          </a:p>
          <a:p>
            <a:pPr lvl="1"/>
            <a:endParaRPr lang="en-US" dirty="0"/>
          </a:p>
          <a:p>
            <a:endParaRPr lang="en-US" dirty="0"/>
          </a:p>
        </p:txBody>
      </p:sp>
    </p:spTree>
    <p:extLst>
      <p:ext uri="{BB962C8B-B14F-4D97-AF65-F5344CB8AC3E}">
        <p14:creationId xmlns:p14="http://schemas.microsoft.com/office/powerpoint/2010/main" val="2389755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0" y="495300"/>
            <a:ext cx="9821405" cy="365125"/>
          </a:xfrm>
        </p:spPr>
        <p:txBody>
          <a:bodyPr anchor="t"/>
          <a:lstStyle/>
          <a:p>
            <a:r>
              <a:rPr lang="es-ES" sz="2400" dirty="0">
                <a:latin typeface="Arial"/>
                <a:cs typeface="Arial"/>
              </a:rPr>
              <a:t>¿Cuáles son los </a:t>
            </a:r>
            <a:r>
              <a:rPr lang="es-ES" sz="2400" u="sng" dirty="0">
                <a:latin typeface="Arial"/>
                <a:cs typeface="Arial"/>
              </a:rPr>
              <a:t>requisitos</a:t>
            </a:r>
            <a:r>
              <a:rPr lang="es-ES" sz="2400" dirty="0">
                <a:latin typeface="Arial"/>
                <a:cs typeface="Arial"/>
              </a:rPr>
              <a:t> del préstamo PPP?</a:t>
            </a:r>
            <a:endParaRPr lang="en-US" sz="2400" dirty="0"/>
          </a:p>
        </p:txBody>
      </p:sp>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375920" y="944880"/>
            <a:ext cx="6479205" cy="3744107"/>
          </a:xfrm>
        </p:spPr>
        <p:txBody>
          <a:bodyPr anchor="t"/>
          <a:lstStyle/>
          <a:p>
            <a:pPr marL="352425" lvl="2" indent="-342900">
              <a:spcAft>
                <a:spcPts val="600"/>
              </a:spcAft>
            </a:pPr>
            <a:r>
              <a:rPr lang="es-ES" sz="1800" dirty="0">
                <a:solidFill>
                  <a:srgbClr val="787878"/>
                </a:solidFill>
                <a:latin typeface="Arial"/>
                <a:cs typeface="Arial"/>
              </a:rPr>
              <a:t>Los cargos de prestatario y del prestamista se eliminan</a:t>
            </a:r>
          </a:p>
          <a:p>
            <a:pPr marL="809625" lvl="3" indent="-342900">
              <a:spcAft>
                <a:spcPts val="600"/>
              </a:spcAft>
            </a:pPr>
            <a:r>
              <a:rPr lang="es-ES" sz="1600" dirty="0">
                <a:solidFill>
                  <a:srgbClr val="787878"/>
                </a:solidFill>
                <a:latin typeface="Arial"/>
                <a:cs typeface="Arial"/>
              </a:rPr>
              <a:t>Tarifas al Agente pagados por el prestamista,</a:t>
            </a:r>
            <a:r>
              <a:rPr lang="en-US" sz="1600" dirty="0">
                <a:solidFill>
                  <a:srgbClr val="787878"/>
                </a:solidFill>
                <a:latin typeface="Arial"/>
                <a:cs typeface="Arial"/>
              </a:rPr>
              <a:t> </a:t>
            </a:r>
            <a:r>
              <a:rPr lang="es-ES" sz="1600" dirty="0">
                <a:solidFill>
                  <a:srgbClr val="787878"/>
                </a:solidFill>
                <a:latin typeface="Arial"/>
                <a:cs typeface="Arial"/>
              </a:rPr>
              <a:t>de las tasas que el prestamista recibe de la SBA
</a:t>
            </a:r>
            <a:r>
              <a:rPr lang="es-ES" dirty="0">
                <a:solidFill>
                  <a:srgbClr val="787878"/>
                </a:solidFill>
                <a:latin typeface="Arial"/>
                <a:cs typeface="Arial"/>
              </a:rPr>
              <a:t>Los agentes no pueden cobrar honorarios del prestatario o ser pagados con cargo a los ingresos del préstamo PPP</a:t>
            </a:r>
            <a:endParaRPr lang="en-US" dirty="0">
              <a:solidFill>
                <a:srgbClr val="787878"/>
              </a:solidFill>
              <a:latin typeface="Arial"/>
              <a:cs typeface="Arial"/>
            </a:endParaRPr>
          </a:p>
          <a:p>
            <a:pPr marL="352425" lvl="2" indent="-342900">
              <a:spcAft>
                <a:spcPts val="600"/>
              </a:spcAft>
            </a:pPr>
            <a:r>
              <a:rPr lang="es-ES" sz="1800" dirty="0">
                <a:solidFill>
                  <a:srgbClr val="787878"/>
                </a:solidFill>
                <a:latin typeface="Arial"/>
                <a:cs typeface="Arial"/>
              </a:rPr>
              <a:t>Tasa de interés del 1%; vencimiento de 2 años.
</a:t>
            </a:r>
            <a:r>
              <a:rPr lang="en-US" sz="1800" b="1" dirty="0">
                <a:solidFill>
                  <a:schemeClr val="accent1"/>
                </a:solidFill>
                <a:latin typeface="Arial"/>
                <a:cs typeface="Arial"/>
              </a:rPr>
              <a:t>Pago </a:t>
            </a:r>
            <a:r>
              <a:rPr lang="en-US" sz="1800" b="1" dirty="0" err="1">
                <a:solidFill>
                  <a:schemeClr val="accent1"/>
                </a:solidFill>
                <a:latin typeface="Arial"/>
                <a:cs typeface="Arial"/>
              </a:rPr>
              <a:t>diferido</a:t>
            </a:r>
            <a:r>
              <a:rPr lang="en-US" sz="1800" b="1" dirty="0">
                <a:solidFill>
                  <a:schemeClr val="accent1"/>
                </a:solidFill>
                <a:latin typeface="Arial"/>
                <a:cs typeface="Arial"/>
              </a:rPr>
              <a:t> por 6 </a:t>
            </a:r>
            <a:r>
              <a:rPr lang="en-US" sz="1800" b="1" dirty="0" err="1">
                <a:solidFill>
                  <a:schemeClr val="accent1"/>
                </a:solidFill>
                <a:latin typeface="Arial"/>
                <a:cs typeface="Arial"/>
              </a:rPr>
              <a:t>meses</a:t>
            </a:r>
            <a:r>
              <a:rPr lang="en-US" sz="1800" b="1" dirty="0">
                <a:solidFill>
                  <a:schemeClr val="accent1"/>
                </a:solidFill>
                <a:latin typeface="Arial"/>
                <a:cs typeface="Arial"/>
              </a:rPr>
              <a:t>; </a:t>
            </a:r>
            <a:r>
              <a:rPr lang="en-US" sz="1800" b="1" dirty="0" err="1">
                <a:solidFill>
                  <a:schemeClr val="accent1"/>
                </a:solidFill>
                <a:latin typeface="Arial"/>
                <a:cs typeface="Arial"/>
              </a:rPr>
              <a:t>intereses</a:t>
            </a:r>
            <a:r>
              <a:rPr lang="en-US" sz="1800" b="1" dirty="0">
                <a:solidFill>
                  <a:schemeClr val="accent1"/>
                </a:solidFill>
                <a:latin typeface="Arial"/>
                <a:cs typeface="Arial"/>
              </a:rPr>
              <a:t> se </a:t>
            </a:r>
            <a:r>
              <a:rPr lang="en-US" sz="1800" b="1" dirty="0" err="1">
                <a:solidFill>
                  <a:schemeClr val="accent1"/>
                </a:solidFill>
                <a:latin typeface="Arial"/>
                <a:cs typeface="Arial"/>
              </a:rPr>
              <a:t>acumularán</a:t>
            </a:r>
            <a:r>
              <a:rPr lang="en-US" sz="1800" b="1" dirty="0">
                <a:solidFill>
                  <a:schemeClr val="accent1"/>
                </a:solidFill>
                <a:latin typeface="Arial"/>
                <a:cs typeface="Arial"/>
              </a:rPr>
              <a:t>.
</a:t>
            </a:r>
            <a:r>
              <a:rPr lang="es-ES" sz="1800" dirty="0">
                <a:solidFill>
                  <a:srgbClr val="787878"/>
                </a:solidFill>
                <a:latin typeface="Arial"/>
                <a:cs typeface="Arial"/>
              </a:rPr>
              <a:t>No se requiere </a:t>
            </a:r>
            <a:r>
              <a:rPr lang="es-ES" sz="1800" b="1" dirty="0">
                <a:solidFill>
                  <a:schemeClr val="accent5"/>
                </a:solidFill>
                <a:latin typeface="Arial"/>
                <a:cs typeface="Arial"/>
              </a:rPr>
              <a:t>ni una garantía personal ni garantía para el préstamo. </a:t>
            </a:r>
            <a:r>
              <a:rPr lang="es-ES" sz="1800" dirty="0">
                <a:solidFill>
                  <a:srgbClr val="787878"/>
                </a:solidFill>
                <a:latin typeface="Arial"/>
                <a:cs typeface="Arial"/>
              </a:rPr>
              <a:t>
Se renuncia a las reglas que requieren que un prestatario primero busque </a:t>
            </a:r>
            <a:r>
              <a:rPr lang="es-ES" sz="1800" b="1" dirty="0">
                <a:solidFill>
                  <a:schemeClr val="accent5"/>
                </a:solidFill>
                <a:latin typeface="Arial"/>
                <a:cs typeface="Arial"/>
              </a:rPr>
              <a:t>crédito en otro lugar.</a:t>
            </a:r>
            <a:r>
              <a:rPr lang="es-ES" sz="1800" dirty="0">
                <a:solidFill>
                  <a:srgbClr val="787878"/>
                </a:solidFill>
                <a:latin typeface="Arial"/>
                <a:cs typeface="Arial"/>
              </a:rPr>
              <a:t>
Un destinatario </a:t>
            </a:r>
            <a:r>
              <a:rPr lang="es-ES" sz="1800" b="1" dirty="0">
                <a:solidFill>
                  <a:schemeClr val="accent5"/>
                </a:solidFill>
                <a:latin typeface="Arial"/>
                <a:cs typeface="Arial"/>
              </a:rPr>
              <a:t>no puede utilizar ambos prestamos; el crédito fiscal de retención de empleados (ERTC) y el préstamo PPP.</a:t>
            </a:r>
            <a:endParaRPr lang="en-US" dirty="0">
              <a:solidFill>
                <a:srgbClr val="787878"/>
              </a:solidFill>
              <a:latin typeface="Arial"/>
              <a:cs typeface="Arial"/>
            </a:endParaRPr>
          </a:p>
          <a:p>
            <a:pPr marL="9525">
              <a:spcAft>
                <a:spcPts val="600"/>
              </a:spcAft>
              <a:tabLst>
                <a:tab pos="339725" algn="l"/>
              </a:tabLst>
            </a:pPr>
            <a:endParaRPr lang="en-US" sz="2400" dirty="0"/>
          </a:p>
        </p:txBody>
      </p:sp>
      <p:sp>
        <p:nvSpPr>
          <p:cNvPr id="6" name="Text Placeholder 5">
            <a:extLst>
              <a:ext uri="{FF2B5EF4-FFF2-40B4-BE49-F238E27FC236}">
                <a16:creationId xmlns:a16="http://schemas.microsoft.com/office/drawing/2014/main" id="{A6780F22-67B3-8242-B9EB-7F86A93E7A34}"/>
              </a:ext>
            </a:extLst>
          </p:cNvPr>
          <p:cNvSpPr>
            <a:spLocks noGrp="1"/>
          </p:cNvSpPr>
          <p:nvPr>
            <p:ph type="body" sz="quarter" idx="4294967295"/>
          </p:nvPr>
        </p:nvSpPr>
        <p:spPr>
          <a:xfrm>
            <a:off x="11731625" y="6215063"/>
            <a:ext cx="460375" cy="406400"/>
          </a:xfrm>
        </p:spPr>
        <p:txBody>
          <a:bodyPr>
            <a:normAutofit fontScale="47500" lnSpcReduction="20000"/>
          </a:bodyPr>
          <a:lstStyle/>
          <a:p>
            <a:fld id="{3C9189BD-6747-3C4B-80F6-094F7A9527A5}" type="slidenum">
              <a:rPr lang="en-US" smtClean="0"/>
              <a:t>23</a:t>
            </a:fld>
            <a:endParaRPr lang="en-US"/>
          </a:p>
        </p:txBody>
      </p:sp>
      <p:pic>
        <p:nvPicPr>
          <p:cNvPr id="7" name="Picture 6">
            <a:extLst>
              <a:ext uri="{FF2B5EF4-FFF2-40B4-BE49-F238E27FC236}">
                <a16:creationId xmlns:a16="http://schemas.microsoft.com/office/drawing/2014/main" id="{C12D8031-DAB9-4C9E-BED0-A6B735A883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091813" y="757813"/>
            <a:ext cx="6858000" cy="5342373"/>
          </a:xfrm>
          <a:prstGeom prst="rect">
            <a:avLst/>
          </a:prstGeom>
        </p:spPr>
      </p:pic>
    </p:spTree>
    <p:extLst>
      <p:ext uri="{BB962C8B-B14F-4D97-AF65-F5344CB8AC3E}">
        <p14:creationId xmlns:p14="http://schemas.microsoft.com/office/powerpoint/2010/main" val="163818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1114127" y="1339849"/>
            <a:ext cx="9608102" cy="4447117"/>
          </a:xfrm>
        </p:spPr>
        <p:txBody>
          <a:bodyPr anchor="t"/>
          <a:lstStyle/>
          <a:p>
            <a:pPr marL="0" indent="0">
              <a:buNone/>
            </a:pPr>
            <a:r>
              <a:rPr lang="es-ES" sz="2000" dirty="0">
                <a:solidFill>
                  <a:srgbClr val="787878"/>
                </a:solidFill>
                <a:latin typeface="Arial"/>
                <a:cs typeface="Arial"/>
              </a:rPr>
              <a:t>Los préstamos pueden ser de hasta 2.5 x los costos mensuales promedio de nómina del prestatario, no exceder $10 millones. 
</a:t>
            </a:r>
            <a:r>
              <a:rPr lang="en-US" sz="2000" dirty="0">
                <a:solidFill>
                  <a:srgbClr val="787878"/>
                </a:solidFill>
                <a:latin typeface="Arial"/>
                <a:cs typeface="Arial"/>
              </a:rPr>
              <a:t>Los </a:t>
            </a:r>
            <a:r>
              <a:rPr lang="en-US" sz="2000" dirty="0" err="1">
                <a:solidFill>
                  <a:srgbClr val="787878"/>
                </a:solidFill>
                <a:latin typeface="Arial"/>
                <a:cs typeface="Arial"/>
              </a:rPr>
              <a:t>costos</a:t>
            </a:r>
            <a:r>
              <a:rPr lang="en-US" sz="2000" dirty="0">
                <a:solidFill>
                  <a:srgbClr val="787878"/>
                </a:solidFill>
                <a:latin typeface="Arial"/>
                <a:cs typeface="Arial"/>
              </a:rPr>
              <a:t> de </a:t>
            </a:r>
            <a:r>
              <a:rPr lang="en-US" sz="2000" dirty="0" err="1">
                <a:solidFill>
                  <a:srgbClr val="787878"/>
                </a:solidFill>
                <a:latin typeface="Arial"/>
                <a:cs typeface="Arial"/>
              </a:rPr>
              <a:t>nómina</a:t>
            </a:r>
            <a:r>
              <a:rPr lang="en-US" sz="2000" dirty="0">
                <a:solidFill>
                  <a:srgbClr val="787878"/>
                </a:solidFill>
                <a:latin typeface="Arial"/>
                <a:cs typeface="Arial"/>
              </a:rPr>
              <a:t> se </a:t>
            </a:r>
            <a:r>
              <a:rPr lang="en-US" sz="2000" dirty="0" err="1">
                <a:solidFill>
                  <a:srgbClr val="787878"/>
                </a:solidFill>
                <a:latin typeface="Arial"/>
                <a:cs typeface="Arial"/>
              </a:rPr>
              <a:t>limitarán</a:t>
            </a:r>
            <a:r>
              <a:rPr lang="en-US" sz="2000" dirty="0">
                <a:solidFill>
                  <a:srgbClr val="787878"/>
                </a:solidFill>
                <a:latin typeface="Arial"/>
                <a:cs typeface="Arial"/>
              </a:rPr>
              <a:t> a $100,000 </a:t>
            </a:r>
            <a:r>
              <a:rPr lang="en-US" sz="2000" dirty="0" err="1">
                <a:solidFill>
                  <a:srgbClr val="787878"/>
                </a:solidFill>
                <a:latin typeface="Arial"/>
                <a:cs typeface="Arial"/>
              </a:rPr>
              <a:t>anualizados</a:t>
            </a:r>
            <a:r>
              <a:rPr lang="en-US" sz="2000" dirty="0">
                <a:solidFill>
                  <a:srgbClr val="787878"/>
                </a:solidFill>
                <a:latin typeface="Arial"/>
                <a:cs typeface="Arial"/>
              </a:rPr>
              <a:t> para </a:t>
            </a:r>
            <a:r>
              <a:rPr lang="en-US" sz="2000" dirty="0" err="1">
                <a:solidFill>
                  <a:srgbClr val="787878"/>
                </a:solidFill>
                <a:latin typeface="Arial"/>
                <a:cs typeface="Arial"/>
              </a:rPr>
              <a:t>cada</a:t>
            </a:r>
            <a:r>
              <a:rPr lang="en-US" sz="2000" dirty="0">
                <a:solidFill>
                  <a:srgbClr val="787878"/>
                </a:solidFill>
                <a:latin typeface="Arial"/>
                <a:cs typeface="Arial"/>
              </a:rPr>
              <a:t> </a:t>
            </a:r>
            <a:r>
              <a:rPr lang="en-US" sz="2000" dirty="0" err="1">
                <a:solidFill>
                  <a:srgbClr val="787878"/>
                </a:solidFill>
                <a:latin typeface="Arial"/>
                <a:cs typeface="Arial"/>
              </a:rPr>
              <a:t>empleado</a:t>
            </a:r>
            <a:r>
              <a:rPr lang="en-US" sz="2000" dirty="0">
                <a:solidFill>
                  <a:srgbClr val="787878"/>
                </a:solidFill>
                <a:latin typeface="Arial"/>
                <a:cs typeface="Arial"/>
              </a:rPr>
              <a:t>. </a:t>
            </a:r>
            <a:br>
              <a:rPr lang="en-US" sz="2000" dirty="0"/>
            </a:br>
            <a:endParaRPr lang="en-US" sz="2000" dirty="0">
              <a:solidFill>
                <a:srgbClr val="787878"/>
              </a:solidFill>
            </a:endParaRPr>
          </a:p>
          <a:p>
            <a:pPr>
              <a:buNone/>
            </a:pPr>
            <a:r>
              <a:rPr lang="es-ES" sz="2000" dirty="0">
                <a:solidFill>
                  <a:srgbClr val="787878"/>
                </a:solidFill>
                <a:latin typeface="Arial"/>
                <a:cs typeface="Arial"/>
              </a:rPr>
              <a:t>Si usted es un negocio estacional o nuevo, utilizará diferentes períodos de tiempo aplicables para su cálculo. 
</a:t>
            </a:r>
            <a:endParaRPr lang="en-US" sz="2000" dirty="0">
              <a:solidFill>
                <a:srgbClr val="787878"/>
              </a:solidFill>
            </a:endParaRPr>
          </a:p>
        </p:txBody>
      </p:sp>
      <p:sp>
        <p:nvSpPr>
          <p:cNvPr id="5" name="Rounded Rectangle 4">
            <a:extLst>
              <a:ext uri="{FF2B5EF4-FFF2-40B4-BE49-F238E27FC236}">
                <a16:creationId xmlns:a16="http://schemas.microsoft.com/office/drawing/2014/main" id="{C1A124EB-1465-D146-88E8-D5DECB4403FD}"/>
              </a:ext>
            </a:extLst>
          </p:cNvPr>
          <p:cNvSpPr/>
          <p:nvPr/>
        </p:nvSpPr>
        <p:spPr>
          <a:xfrm>
            <a:off x="2201985" y="3633502"/>
            <a:ext cx="1948149" cy="194814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385ECF2B-084F-904B-A6F0-D3B94FBD5A48}"/>
              </a:ext>
            </a:extLst>
          </p:cNvPr>
          <p:cNvSpPr/>
          <p:nvPr/>
        </p:nvSpPr>
        <p:spPr>
          <a:xfrm>
            <a:off x="5097585" y="3671602"/>
            <a:ext cx="1948149" cy="1948149"/>
          </a:xfrm>
          <a:prstGeom prst="roundRect">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0DBF3BC-11E3-3D4B-8C54-92AE459AB584}"/>
              </a:ext>
            </a:extLst>
          </p:cNvPr>
          <p:cNvSpPr/>
          <p:nvPr/>
        </p:nvSpPr>
        <p:spPr>
          <a:xfrm>
            <a:off x="2291926" y="3940285"/>
            <a:ext cx="1768265" cy="13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Suma de los </a:t>
            </a:r>
            <a:r>
              <a:rPr lang="en-US" sz="2000" dirty="0" err="1">
                <a:latin typeface="Arial" panose="020B0604020202020204" pitchFamily="34" charset="0"/>
                <a:cs typeface="Arial" panose="020B0604020202020204" pitchFamily="34" charset="0"/>
              </a:rPr>
              <a:t>costos</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nómina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incluidos</a:t>
            </a:r>
            <a:r>
              <a:rPr lang="en-US" sz="2000" dirty="0">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BC0B64B9-FB47-D44A-8D17-91883AA45BC4}"/>
              </a:ext>
            </a:extLst>
          </p:cNvPr>
          <p:cNvSpPr/>
          <p:nvPr/>
        </p:nvSpPr>
        <p:spPr>
          <a:xfrm>
            <a:off x="5302010" y="3850612"/>
            <a:ext cx="1597681" cy="150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Suma de los </a:t>
            </a:r>
            <a:r>
              <a:rPr lang="en-US" sz="2000" dirty="0" err="1">
                <a:latin typeface="Arial" panose="020B0604020202020204" pitchFamily="34" charset="0"/>
                <a:cs typeface="Arial" panose="020B0604020202020204" pitchFamily="34" charset="0"/>
              </a:rPr>
              <a:t>costos</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nómina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excluidos</a:t>
            </a:r>
            <a:r>
              <a:rPr lang="en-US" sz="2000" dirty="0">
                <a:latin typeface="Arial" panose="020B0604020202020204" pitchFamily="34" charset="0"/>
                <a:cs typeface="Arial" panose="020B0604020202020204" pitchFamily="34" charset="0"/>
              </a:rPr>
              <a:t>
</a:t>
            </a:r>
          </a:p>
        </p:txBody>
      </p:sp>
      <p:cxnSp>
        <p:nvCxnSpPr>
          <p:cNvPr id="10" name="Straight Connector 9">
            <a:extLst>
              <a:ext uri="{FF2B5EF4-FFF2-40B4-BE49-F238E27FC236}">
                <a16:creationId xmlns:a16="http://schemas.microsoft.com/office/drawing/2014/main" id="{B2617E52-C751-C540-81A7-FAFE19010678}"/>
              </a:ext>
            </a:extLst>
          </p:cNvPr>
          <p:cNvCxnSpPr/>
          <p:nvPr/>
        </p:nvCxnSpPr>
        <p:spPr>
          <a:xfrm>
            <a:off x="4351220" y="4604574"/>
            <a:ext cx="53812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C0BE59F1-B9AC-4949-8730-79C5599AC1BF}"/>
              </a:ext>
            </a:extLst>
          </p:cNvPr>
          <p:cNvSpPr/>
          <p:nvPr/>
        </p:nvSpPr>
        <p:spPr>
          <a:xfrm>
            <a:off x="8069385" y="3658902"/>
            <a:ext cx="1948149" cy="1948149"/>
          </a:xfrm>
          <a:prstGeom prst="roundRect">
            <a:avLst/>
          </a:prstGeom>
          <a:solidFill>
            <a:srgbClr val="CF45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D2313A-1C34-F447-9450-EFE7402CD60E}"/>
              </a:ext>
            </a:extLst>
          </p:cNvPr>
          <p:cNvSpPr/>
          <p:nvPr/>
        </p:nvSpPr>
        <p:spPr>
          <a:xfrm>
            <a:off x="8163177" y="3928994"/>
            <a:ext cx="1767645" cy="140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Costos</a:t>
            </a:r>
            <a:r>
              <a:rPr lang="en-US" sz="2400" b="1" dirty="0">
                <a:latin typeface="Arial" panose="020B0604020202020204" pitchFamily="34" charset="0"/>
                <a:cs typeface="Arial" panose="020B0604020202020204" pitchFamily="34" charset="0"/>
              </a:rPr>
              <a:t> de </a:t>
            </a:r>
            <a:r>
              <a:rPr lang="en-US" sz="2400" b="1" dirty="0" err="1">
                <a:latin typeface="Arial" panose="020B0604020202020204" pitchFamily="34" charset="0"/>
                <a:cs typeface="Arial" panose="020B0604020202020204" pitchFamily="34" charset="0"/>
              </a:rPr>
              <a:t>nómina</a:t>
            </a:r>
            <a:r>
              <a:rPr lang="en-US" sz="2400" b="1" dirty="0">
                <a:latin typeface="Arial" panose="020B0604020202020204" pitchFamily="34" charset="0"/>
                <a:cs typeface="Arial" panose="020B0604020202020204" pitchFamily="34" charset="0"/>
              </a:rPr>
              <a:t>
</a:t>
            </a:r>
            <a:endParaRPr lang="en-US" sz="2400" b="1" dirty="0">
              <a:solidFill>
                <a:srgbClr val="F8A60D"/>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93D96BE1-2B94-014C-B28B-433BB04C1D63}"/>
              </a:ext>
            </a:extLst>
          </p:cNvPr>
          <p:cNvCxnSpPr/>
          <p:nvPr/>
        </p:nvCxnSpPr>
        <p:spPr>
          <a:xfrm>
            <a:off x="7304330" y="4473946"/>
            <a:ext cx="53812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549870-D984-3446-8A1C-9E93EBBBE8BD}"/>
              </a:ext>
            </a:extLst>
          </p:cNvPr>
          <p:cNvCxnSpPr/>
          <p:nvPr/>
        </p:nvCxnSpPr>
        <p:spPr>
          <a:xfrm>
            <a:off x="7304330" y="4659003"/>
            <a:ext cx="53812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520700" y="522968"/>
            <a:ext cx="9236075" cy="365125"/>
          </a:xfrm>
        </p:spPr>
        <p:txBody>
          <a:bodyPr/>
          <a:lstStyle/>
          <a:p>
            <a:r>
              <a:rPr lang="en-US" dirty="0"/>
              <a:t>¿</a:t>
            </a:r>
            <a:r>
              <a:rPr lang="en-US" dirty="0" err="1"/>
              <a:t>Cuánto</a:t>
            </a:r>
            <a:r>
              <a:rPr lang="en-US" dirty="0"/>
              <a:t> </a:t>
            </a:r>
            <a:r>
              <a:rPr lang="en-US" dirty="0" err="1"/>
              <a:t>puedo</a:t>
            </a:r>
            <a:r>
              <a:rPr lang="en-US" dirty="0"/>
              <a:t> </a:t>
            </a:r>
            <a:r>
              <a:rPr lang="en-US" dirty="0" err="1"/>
              <a:t>pedir</a:t>
            </a:r>
            <a:r>
              <a:rPr lang="en-US" dirty="0"/>
              <a:t> </a:t>
            </a:r>
            <a:r>
              <a:rPr lang="en-US" dirty="0" err="1"/>
              <a:t>prestado</a:t>
            </a:r>
            <a:r>
              <a:rPr lang="en-US" dirty="0"/>
              <a:t>? 
</a:t>
            </a:r>
          </a:p>
        </p:txBody>
      </p:sp>
    </p:spTree>
    <p:extLst>
      <p:ext uri="{BB962C8B-B14F-4D97-AF65-F5344CB8AC3E}">
        <p14:creationId xmlns:p14="http://schemas.microsoft.com/office/powerpoint/2010/main" val="2189827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549275" y="495300"/>
            <a:ext cx="9236075" cy="365125"/>
          </a:xfrm>
        </p:spPr>
        <p:txBody>
          <a:bodyPr anchor="t"/>
          <a:lstStyle/>
          <a:p>
            <a:r>
              <a:rPr lang="es-ES" dirty="0">
                <a:latin typeface="Arial"/>
                <a:cs typeface="Arial"/>
              </a:rPr>
              <a:t>¿Qué son los costos de nómina?
</a:t>
            </a:r>
            <a:endParaRPr lang="en-US" dirty="0">
              <a:latin typeface="Arial"/>
              <a:cs typeface="Arial"/>
            </a:endParaRPr>
          </a:p>
        </p:txBody>
      </p:sp>
      <p:sp>
        <p:nvSpPr>
          <p:cNvPr id="6" name="Text Placeholder 5">
            <a:extLst>
              <a:ext uri="{FF2B5EF4-FFF2-40B4-BE49-F238E27FC236}">
                <a16:creationId xmlns:a16="http://schemas.microsoft.com/office/drawing/2014/main" id="{2E790541-2713-5845-BF62-E9396CAA4723}"/>
              </a:ext>
            </a:extLst>
          </p:cNvPr>
          <p:cNvSpPr>
            <a:spLocks noGrp="1"/>
          </p:cNvSpPr>
          <p:nvPr>
            <p:ph sz="quarter" idx="11"/>
          </p:nvPr>
        </p:nvSpPr>
        <p:spPr>
          <a:xfrm>
            <a:off x="701239" y="1275221"/>
            <a:ext cx="5394761" cy="883780"/>
          </a:xfrm>
        </p:spPr>
        <p:txBody>
          <a:bodyPr/>
          <a:lstStyle/>
          <a:p>
            <a:pPr marL="0" indent="0">
              <a:buNone/>
            </a:pPr>
            <a:r>
              <a:rPr lang="es-ES" sz="2000" b="1" dirty="0">
                <a:solidFill>
                  <a:schemeClr val="accent1"/>
                </a:solidFill>
              </a:rPr>
              <a:t>El costo de la nómina incluirá cualquier compensación con respecto a los empleados, de la siguiente manera:
</a:t>
            </a:r>
            <a:endParaRPr lang="en-US" dirty="0"/>
          </a:p>
        </p:txBody>
      </p:sp>
      <p:sp>
        <p:nvSpPr>
          <p:cNvPr id="8" name="Text Placeholder 7">
            <a:extLst>
              <a:ext uri="{FF2B5EF4-FFF2-40B4-BE49-F238E27FC236}">
                <a16:creationId xmlns:a16="http://schemas.microsoft.com/office/drawing/2014/main" id="{B17B4C49-19A6-BA46-935B-DEF45FF0E569}"/>
              </a:ext>
            </a:extLst>
          </p:cNvPr>
          <p:cNvSpPr>
            <a:spLocks noGrp="1"/>
          </p:cNvSpPr>
          <p:nvPr>
            <p:ph type="body" sz="quarter" idx="4294967295"/>
          </p:nvPr>
        </p:nvSpPr>
        <p:spPr>
          <a:xfrm>
            <a:off x="6540995" y="1275220"/>
            <a:ext cx="5308105" cy="731380"/>
          </a:xfrm>
        </p:spPr>
        <p:txBody>
          <a:bodyPr/>
          <a:lstStyle/>
          <a:p>
            <a:pPr marL="0" indent="0">
              <a:buNone/>
            </a:pPr>
            <a:r>
              <a:rPr lang="es-ES" sz="2000" b="1" dirty="0">
                <a:solidFill>
                  <a:schemeClr val="accent1"/>
                </a:solidFill>
                <a:latin typeface="Arial" panose="020B0604020202020204" pitchFamily="34" charset="0"/>
                <a:cs typeface="Arial" panose="020B0604020202020204" pitchFamily="34" charset="0"/>
              </a:rPr>
              <a:t>El costo de la nómina se reducirá de la siguiente manera:
</a:t>
            </a:r>
            <a:endParaRPr lang="en-US" sz="20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5FF8FE78-8824-403E-B450-A9A059372F35}"/>
              </a:ext>
            </a:extLst>
          </p:cNvPr>
          <p:cNvCxnSpPr>
            <a:cxnSpLocks/>
          </p:cNvCxnSpPr>
          <p:nvPr/>
        </p:nvCxnSpPr>
        <p:spPr>
          <a:xfrm>
            <a:off x="6198092" y="1366875"/>
            <a:ext cx="0" cy="4124250"/>
          </a:xfrm>
          <a:prstGeom prst="line">
            <a:avLst/>
          </a:prstGeom>
          <a:ln>
            <a:solidFill>
              <a:srgbClr val="5C8727"/>
            </a:solidFill>
          </a:ln>
        </p:spPr>
        <p:style>
          <a:lnRef idx="1">
            <a:schemeClr val="accent1"/>
          </a:lnRef>
          <a:fillRef idx="0">
            <a:schemeClr val="accent1"/>
          </a:fillRef>
          <a:effectRef idx="0">
            <a:schemeClr val="accent1"/>
          </a:effectRef>
          <a:fontRef idx="minor">
            <a:schemeClr val="tx1"/>
          </a:fontRef>
        </p:style>
      </p:cxnSp>
      <p:sp>
        <p:nvSpPr>
          <p:cNvPr id="7" name="Text Placeholder 7">
            <a:extLst>
              <a:ext uri="{FF2B5EF4-FFF2-40B4-BE49-F238E27FC236}">
                <a16:creationId xmlns:a16="http://schemas.microsoft.com/office/drawing/2014/main" id="{434C661E-0DB0-ED4B-A3B0-B31933D72306}"/>
              </a:ext>
            </a:extLst>
          </p:cNvPr>
          <p:cNvSpPr txBox="1">
            <a:spLocks/>
          </p:cNvSpPr>
          <p:nvPr/>
        </p:nvSpPr>
        <p:spPr>
          <a:xfrm>
            <a:off x="6490193" y="2174346"/>
            <a:ext cx="5308105" cy="3238500"/>
          </a:xfr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2" indent="-225425"/>
            <a:r>
              <a:rPr lang="es-ES" sz="1400" dirty="0">
                <a:solidFill>
                  <a:srgbClr val="787878"/>
                </a:solidFill>
                <a:latin typeface="Arial"/>
                <a:cs typeface="Arial"/>
              </a:rPr>
              <a:t>Compensación de empleado individual por encima de un salario </a:t>
            </a:r>
            <a:r>
              <a:rPr lang="es-ES" sz="1400" dirty="0">
                <a:solidFill>
                  <a:srgbClr val="FF0000"/>
                </a:solidFill>
                <a:latin typeface="Arial"/>
                <a:cs typeface="Arial"/>
              </a:rPr>
              <a:t>anual de $100,000 </a:t>
            </a:r>
            <a:r>
              <a:rPr lang="es-ES" sz="1400" dirty="0">
                <a:solidFill>
                  <a:srgbClr val="787878"/>
                </a:solidFill>
                <a:latin typeface="Arial"/>
                <a:cs typeface="Arial"/>
              </a:rPr>
              <a:t>como prorrateado para el período cubierto..
Impuestos o retenidos bajo los capítulos 21 (Impuestos del Seguro Social y Medicare, porción de empleados y empleadores), 22 (impuesto de jubilación ferroviaria), 24 (obligaciones de retención de los empleados) del Código de Impuestos Internos de 1986</a:t>
            </a:r>
            <a:endParaRPr lang="en-US" sz="1400" dirty="0">
              <a:solidFill>
                <a:srgbClr val="787878"/>
              </a:solidFill>
              <a:latin typeface="Arial"/>
              <a:cs typeface="Arial"/>
            </a:endParaRPr>
          </a:p>
          <a:p>
            <a:pPr marL="457200" lvl="2" indent="-225425"/>
            <a:r>
              <a:rPr lang="es-ES" sz="1400" dirty="0">
                <a:solidFill>
                  <a:srgbClr val="787878"/>
                </a:solidFill>
                <a:latin typeface="Arial"/>
                <a:cs typeface="Arial"/>
              </a:rPr>
              <a:t>Compensación de una persona cuyo lugar de residencia principal se encuentra fuera de los Estados Unidos.</a:t>
            </a:r>
            <a:endParaRPr lang="en-US" sz="1400" dirty="0">
              <a:solidFill>
                <a:srgbClr val="787878"/>
              </a:solidFill>
              <a:latin typeface="Arial" panose="020B0604020202020204" pitchFamily="34" charset="0"/>
              <a:cs typeface="Arial" panose="020B0604020202020204" pitchFamily="34" charset="0"/>
            </a:endParaRPr>
          </a:p>
          <a:p>
            <a:pPr marL="457200" lvl="2" indent="-225425"/>
            <a:r>
              <a:rPr lang="es-ES" sz="1400" dirty="0">
                <a:solidFill>
                  <a:srgbClr val="787878"/>
                </a:solidFill>
                <a:latin typeface="Arial"/>
                <a:cs typeface="Arial"/>
              </a:rPr>
              <a:t>Salarios calificados de licencia por enfermedad por los cuales se permite un crédito bajo el artículo 7001 y 7003 de la Ley de Primera Respuesta al Coronavirus de las Familias (FFCRA).</a:t>
            </a:r>
            <a:endParaRPr lang="en-US" sz="1400" dirty="0">
              <a:solidFill>
                <a:srgbClr val="787878"/>
              </a:solidFill>
              <a:latin typeface="Arial" panose="020B0604020202020204" pitchFamily="34" charset="0"/>
              <a:cs typeface="Arial" panose="020B0604020202020204" pitchFamily="34" charset="0"/>
            </a:endParaRPr>
          </a:p>
          <a:p>
            <a:endParaRPr lang="en-US" sz="2000" dirty="0">
              <a:solidFill>
                <a:srgbClr val="787878"/>
              </a:solidFill>
              <a:latin typeface="Arial" panose="020B0604020202020204" pitchFamily="34" charset="0"/>
              <a:cs typeface="Arial" panose="020B0604020202020204" pitchFamily="34" charset="0"/>
            </a:endParaRPr>
          </a:p>
        </p:txBody>
      </p:sp>
      <p:sp>
        <p:nvSpPr>
          <p:cNvPr id="10" name="Text Placeholder 5">
            <a:extLst>
              <a:ext uri="{FF2B5EF4-FFF2-40B4-BE49-F238E27FC236}">
                <a16:creationId xmlns:a16="http://schemas.microsoft.com/office/drawing/2014/main" id="{53715763-49B3-6246-B612-5EB384DF756E}"/>
              </a:ext>
            </a:extLst>
          </p:cNvPr>
          <p:cNvSpPr txBox="1">
            <a:spLocks/>
          </p:cNvSpPr>
          <p:nvPr/>
        </p:nvSpPr>
        <p:spPr>
          <a:xfrm>
            <a:off x="650438" y="2174346"/>
            <a:ext cx="5140764" cy="3408433"/>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2" indent="-172720"/>
            <a:r>
              <a:rPr lang="es-ES" sz="1400" dirty="0">
                <a:solidFill>
                  <a:srgbClr val="FF0000"/>
                </a:solidFill>
                <a:latin typeface="Arial"/>
                <a:cs typeface="Arial"/>
              </a:rPr>
              <a:t>Salario, comisión o compensación similar</a:t>
            </a:r>
            <a:r>
              <a:rPr lang="es-ES" sz="1400" dirty="0">
                <a:solidFill>
                  <a:srgbClr val="787878"/>
                </a:solidFill>
                <a:latin typeface="Arial"/>
                <a:cs typeface="Arial"/>
              </a:rPr>
              <a:t>;
</a:t>
            </a:r>
            <a:r>
              <a:rPr lang="en-US" sz="1400" dirty="0">
                <a:solidFill>
                  <a:srgbClr val="787878"/>
                </a:solidFill>
                <a:latin typeface="Arial"/>
                <a:cs typeface="Arial"/>
              </a:rPr>
              <a:t>Pago de </a:t>
            </a:r>
            <a:r>
              <a:rPr lang="en-US" sz="1400" dirty="0" err="1">
                <a:solidFill>
                  <a:srgbClr val="FF0000"/>
                </a:solidFill>
                <a:latin typeface="Arial"/>
                <a:cs typeface="Arial"/>
              </a:rPr>
              <a:t>propina</a:t>
            </a:r>
            <a:r>
              <a:rPr lang="en-US" sz="1400" dirty="0">
                <a:solidFill>
                  <a:srgbClr val="FF0000"/>
                </a:solidFill>
                <a:latin typeface="Arial"/>
                <a:cs typeface="Arial"/>
              </a:rPr>
              <a:t> </a:t>
            </a:r>
            <a:r>
              <a:rPr lang="en-US" sz="1400" dirty="0" err="1">
                <a:solidFill>
                  <a:srgbClr val="FF0000"/>
                </a:solidFill>
                <a:latin typeface="Arial"/>
                <a:cs typeface="Arial"/>
              </a:rPr>
              <a:t>en</a:t>
            </a:r>
            <a:r>
              <a:rPr lang="en-US" sz="1400" dirty="0">
                <a:solidFill>
                  <a:srgbClr val="FF0000"/>
                </a:solidFill>
                <a:latin typeface="Arial"/>
                <a:cs typeface="Arial"/>
              </a:rPr>
              <a:t> </a:t>
            </a:r>
            <a:r>
              <a:rPr lang="en-US" sz="1400" dirty="0" err="1">
                <a:solidFill>
                  <a:srgbClr val="FF0000"/>
                </a:solidFill>
                <a:latin typeface="Arial"/>
                <a:cs typeface="Arial"/>
              </a:rPr>
              <a:t>efectivo</a:t>
            </a:r>
            <a:r>
              <a:rPr lang="en-US" sz="1400" dirty="0">
                <a:solidFill>
                  <a:srgbClr val="FF0000"/>
                </a:solidFill>
                <a:latin typeface="Arial"/>
                <a:cs typeface="Arial"/>
              </a:rPr>
              <a:t> o </a:t>
            </a:r>
            <a:r>
              <a:rPr lang="en-US" sz="1400" dirty="0" err="1">
                <a:solidFill>
                  <a:srgbClr val="FF0000"/>
                </a:solidFill>
                <a:latin typeface="Arial"/>
                <a:cs typeface="Arial"/>
              </a:rPr>
              <a:t>equivalente</a:t>
            </a:r>
            <a:r>
              <a:rPr lang="en-US" sz="1400" dirty="0">
                <a:solidFill>
                  <a:srgbClr val="787878"/>
                </a:solidFill>
                <a:latin typeface="Arial"/>
                <a:cs typeface="Arial"/>
              </a:rPr>
              <a:t>;</a:t>
            </a:r>
          </a:p>
          <a:p>
            <a:pPr marL="457200" lvl="2" indent="-172720"/>
            <a:r>
              <a:rPr lang="en-US" sz="1400" dirty="0">
                <a:solidFill>
                  <a:srgbClr val="787878"/>
                </a:solidFill>
                <a:latin typeface="Arial"/>
                <a:cs typeface="Arial"/>
              </a:rPr>
              <a:t>Pago </a:t>
            </a:r>
            <a:r>
              <a:rPr lang="en-US" sz="1400" dirty="0">
                <a:solidFill>
                  <a:srgbClr val="FF0000"/>
                </a:solidFill>
                <a:latin typeface="Arial"/>
                <a:cs typeface="Arial"/>
              </a:rPr>
              <a:t>por </a:t>
            </a:r>
            <a:r>
              <a:rPr lang="en-US" sz="1400" dirty="0" err="1">
                <a:solidFill>
                  <a:srgbClr val="FF0000"/>
                </a:solidFill>
                <a:latin typeface="Arial"/>
                <a:cs typeface="Arial"/>
              </a:rPr>
              <a:t>vacaciones</a:t>
            </a:r>
            <a:r>
              <a:rPr lang="en-US" sz="1400" dirty="0">
                <a:solidFill>
                  <a:srgbClr val="FF0000"/>
                </a:solidFill>
                <a:latin typeface="Arial"/>
                <a:cs typeface="Arial"/>
              </a:rPr>
              <a:t>, padres, </a:t>
            </a:r>
            <a:r>
              <a:rPr lang="en-US" sz="1400" dirty="0" err="1">
                <a:solidFill>
                  <a:srgbClr val="FF0000"/>
                </a:solidFill>
                <a:latin typeface="Arial"/>
                <a:cs typeface="Arial"/>
              </a:rPr>
              <a:t>familia</a:t>
            </a:r>
            <a:r>
              <a:rPr lang="en-US" sz="1400" dirty="0">
                <a:solidFill>
                  <a:srgbClr val="FF0000"/>
                </a:solidFill>
                <a:latin typeface="Arial"/>
                <a:cs typeface="Arial"/>
              </a:rPr>
              <a:t>, </a:t>
            </a:r>
            <a:r>
              <a:rPr lang="en-US" sz="1400" dirty="0" err="1">
                <a:solidFill>
                  <a:srgbClr val="FF0000"/>
                </a:solidFill>
                <a:latin typeface="Arial"/>
                <a:cs typeface="Arial"/>
              </a:rPr>
              <a:t>licencia</a:t>
            </a:r>
            <a:r>
              <a:rPr lang="en-US" sz="1400" dirty="0">
                <a:solidFill>
                  <a:srgbClr val="FF0000"/>
                </a:solidFill>
                <a:latin typeface="Arial"/>
                <a:cs typeface="Arial"/>
              </a:rPr>
              <a:t> </a:t>
            </a:r>
            <a:r>
              <a:rPr lang="en-US" sz="1400" dirty="0" err="1">
                <a:solidFill>
                  <a:srgbClr val="FF0000"/>
                </a:solidFill>
                <a:latin typeface="Arial"/>
                <a:cs typeface="Arial"/>
              </a:rPr>
              <a:t>médica</a:t>
            </a:r>
            <a:r>
              <a:rPr lang="en-US" sz="1400" dirty="0">
                <a:solidFill>
                  <a:srgbClr val="FF0000"/>
                </a:solidFill>
                <a:latin typeface="Arial"/>
                <a:cs typeface="Arial"/>
              </a:rPr>
              <a:t> o por </a:t>
            </a:r>
            <a:r>
              <a:rPr lang="en-US" sz="1400" dirty="0" err="1">
                <a:solidFill>
                  <a:srgbClr val="FF0000"/>
                </a:solidFill>
                <a:latin typeface="Arial"/>
                <a:cs typeface="Arial"/>
              </a:rPr>
              <a:t>enfermedad</a:t>
            </a:r>
            <a:r>
              <a:rPr lang="en-US" sz="1400" dirty="0">
                <a:solidFill>
                  <a:srgbClr val="787878"/>
                </a:solidFill>
                <a:latin typeface="Arial"/>
                <a:cs typeface="Arial"/>
              </a:rPr>
              <a:t>;
</a:t>
            </a:r>
            <a:r>
              <a:rPr lang="en-US" sz="1400" dirty="0" err="1">
                <a:solidFill>
                  <a:srgbClr val="787878"/>
                </a:solidFill>
                <a:latin typeface="Arial"/>
                <a:cs typeface="Arial"/>
              </a:rPr>
              <a:t>Subsidio</a:t>
            </a:r>
            <a:r>
              <a:rPr lang="en-US" sz="1400" dirty="0">
                <a:solidFill>
                  <a:srgbClr val="787878"/>
                </a:solidFill>
                <a:latin typeface="Arial"/>
                <a:cs typeface="Arial"/>
              </a:rPr>
              <a:t> para </a:t>
            </a:r>
            <a:r>
              <a:rPr lang="en-US" sz="1400" dirty="0" err="1">
                <a:solidFill>
                  <a:srgbClr val="FF0000"/>
                </a:solidFill>
                <a:latin typeface="Arial"/>
                <a:cs typeface="Arial"/>
              </a:rPr>
              <a:t>despido</a:t>
            </a:r>
            <a:r>
              <a:rPr lang="en-US" sz="1400" dirty="0">
                <a:solidFill>
                  <a:srgbClr val="FF0000"/>
                </a:solidFill>
                <a:latin typeface="Arial"/>
                <a:cs typeface="Arial"/>
              </a:rPr>
              <a:t> o </a:t>
            </a:r>
            <a:r>
              <a:rPr lang="en-US" sz="1400" dirty="0" err="1">
                <a:solidFill>
                  <a:srgbClr val="FF0000"/>
                </a:solidFill>
                <a:latin typeface="Arial"/>
                <a:cs typeface="Arial"/>
              </a:rPr>
              <a:t>separación</a:t>
            </a:r>
            <a:r>
              <a:rPr lang="en-US" sz="1400" dirty="0">
                <a:solidFill>
                  <a:srgbClr val="FF0000"/>
                </a:solidFill>
                <a:latin typeface="Arial"/>
                <a:cs typeface="Arial"/>
              </a:rPr>
              <a:t> (Seguro para </a:t>
            </a:r>
            <a:r>
              <a:rPr lang="en-US" sz="1400" dirty="0" err="1">
                <a:solidFill>
                  <a:srgbClr val="FF0000"/>
                </a:solidFill>
                <a:latin typeface="Arial"/>
                <a:cs typeface="Arial"/>
              </a:rPr>
              <a:t>desempleo</a:t>
            </a:r>
            <a:r>
              <a:rPr lang="en-US" sz="1400" dirty="0">
                <a:solidFill>
                  <a:srgbClr val="FF0000"/>
                </a:solidFill>
                <a:latin typeface="Arial"/>
                <a:cs typeface="Arial"/>
              </a:rPr>
              <a:t>)</a:t>
            </a:r>
            <a:r>
              <a:rPr lang="en-US" sz="1400" dirty="0">
                <a:solidFill>
                  <a:srgbClr val="787878"/>
                </a:solidFill>
                <a:latin typeface="Arial"/>
                <a:cs typeface="Arial"/>
              </a:rPr>
              <a:t>;
</a:t>
            </a:r>
            <a:r>
              <a:rPr lang="es-ES" sz="1400" dirty="0">
                <a:solidFill>
                  <a:srgbClr val="787878"/>
                </a:solidFill>
                <a:latin typeface="Arial"/>
                <a:cs typeface="Arial"/>
              </a:rPr>
              <a:t>Pago requerido para las disposiciones de los beneficios de atención médica grupal, incluidas las primas de seguro y la jubilación;
Pago de impuestos estatales o locales evaluados sobre la compensación de los empleados; 
</a:t>
            </a:r>
            <a:r>
              <a:rPr lang="es-ES" sz="1400" dirty="0">
                <a:solidFill>
                  <a:schemeClr val="bg1">
                    <a:lumMod val="50000"/>
                  </a:schemeClr>
                </a:solidFill>
                <a:latin typeface="Arial"/>
                <a:cs typeface="Arial"/>
              </a:rPr>
              <a:t>Para un contratista independiente o propietario único, salario, comisiones, ingresos o ganancias netas del autoempleo, o compensación similar.</a:t>
            </a:r>
            <a:endParaRPr lang="en-US" dirty="0"/>
          </a:p>
        </p:txBody>
      </p:sp>
    </p:spTree>
    <p:extLst>
      <p:ext uri="{BB962C8B-B14F-4D97-AF65-F5344CB8AC3E}">
        <p14:creationId xmlns:p14="http://schemas.microsoft.com/office/powerpoint/2010/main" val="2332520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2D544D-7A41-4E5D-A3DB-7E94BBF0AD6A}"/>
              </a:ext>
            </a:extLst>
          </p:cNvPr>
          <p:cNvSpPr>
            <a:spLocks noGrp="1"/>
          </p:cNvSpPr>
          <p:nvPr>
            <p:ph type="body" sz="quarter" idx="10"/>
          </p:nvPr>
        </p:nvSpPr>
        <p:spPr>
          <a:xfrm>
            <a:off x="294641" y="456368"/>
            <a:ext cx="9900878" cy="365125"/>
          </a:xfrm>
        </p:spPr>
        <p:txBody>
          <a:bodyPr anchor="t"/>
          <a:lstStyle/>
          <a:p>
            <a:r>
              <a:rPr lang="es-ES" sz="2400" dirty="0">
                <a:latin typeface="Arial"/>
                <a:cs typeface="Arial"/>
              </a:rPr>
              <a:t>Monto máximo del préstamo: Empleadores no estacionales</a:t>
            </a:r>
            <a:r>
              <a:rPr lang="es-ES" dirty="0">
                <a:latin typeface="Arial"/>
                <a:cs typeface="Arial"/>
              </a:rPr>
              <a:t>
</a:t>
            </a:r>
            <a:endParaRPr lang="en-US" dirty="0"/>
          </a:p>
        </p:txBody>
      </p:sp>
      <p:sp>
        <p:nvSpPr>
          <p:cNvPr id="3" name="Content Placeholder 2">
            <a:extLst>
              <a:ext uri="{FF2B5EF4-FFF2-40B4-BE49-F238E27FC236}">
                <a16:creationId xmlns:a16="http://schemas.microsoft.com/office/drawing/2014/main" id="{665EA56C-BDAC-4599-97FD-CC2E16A788B5}"/>
              </a:ext>
            </a:extLst>
          </p:cNvPr>
          <p:cNvSpPr>
            <a:spLocks noGrp="1"/>
          </p:cNvSpPr>
          <p:nvPr>
            <p:ph sz="quarter" idx="11"/>
          </p:nvPr>
        </p:nvSpPr>
        <p:spPr/>
        <p:txBody>
          <a:bodyPr anchor="t"/>
          <a:lstStyle/>
          <a:p>
            <a:pPr marL="0" indent="0">
              <a:buNone/>
            </a:pPr>
            <a:endParaRPr lang="en-US" dirty="0">
              <a:latin typeface="Arial"/>
              <a:cs typeface="Arial"/>
            </a:endParaRPr>
          </a:p>
          <a:p>
            <a:pPr marL="0" indent="0">
              <a:buNone/>
            </a:pPr>
            <a:r>
              <a:rPr lang="en-US" sz="3200" dirty="0">
                <a:solidFill>
                  <a:schemeClr val="bg1">
                    <a:lumMod val="50000"/>
                  </a:schemeClr>
                </a:solidFill>
                <a:latin typeface="Arial"/>
                <a:cs typeface="Arial"/>
              </a:rPr>
              <a:t>2.5 </a:t>
            </a:r>
          </a:p>
          <a:p>
            <a:endParaRPr lang="en-US" sz="2400" i="1" dirty="0">
              <a:solidFill>
                <a:schemeClr val="bg1">
                  <a:lumMod val="50000"/>
                </a:schemeClr>
              </a:solidFill>
              <a:latin typeface="Arial"/>
              <a:cs typeface="Arial"/>
            </a:endParaRPr>
          </a:p>
          <a:p>
            <a:endParaRPr lang="en-US" sz="2400" i="1" dirty="0">
              <a:solidFill>
                <a:schemeClr val="bg1">
                  <a:lumMod val="50000"/>
                </a:schemeClr>
              </a:solidFill>
              <a:latin typeface="Arial"/>
              <a:cs typeface="Arial"/>
            </a:endParaRPr>
          </a:p>
          <a:p>
            <a:pPr marL="0" indent="0">
              <a:buNone/>
            </a:pPr>
            <a:endParaRPr lang="en-US" sz="2400" i="1" dirty="0">
              <a:solidFill>
                <a:schemeClr val="bg1">
                  <a:lumMod val="50000"/>
                </a:schemeClr>
              </a:solidFill>
              <a:latin typeface="Arial"/>
              <a:cs typeface="Arial"/>
            </a:endParaRPr>
          </a:p>
          <a:p>
            <a:pPr marL="0" indent="0">
              <a:buNone/>
            </a:pPr>
            <a:r>
              <a:rPr lang="en-US" sz="2400" i="1" dirty="0">
                <a:solidFill>
                  <a:schemeClr val="bg1">
                    <a:lumMod val="50000"/>
                  </a:schemeClr>
                </a:solidFill>
                <a:latin typeface="Arial"/>
                <a:cs typeface="Arial"/>
              </a:rPr>
              <a:t>O, </a:t>
            </a:r>
            <a:r>
              <a:rPr lang="en-US" sz="2400" i="1" dirty="0" err="1">
                <a:solidFill>
                  <a:schemeClr val="bg1">
                    <a:lumMod val="50000"/>
                  </a:schemeClr>
                </a:solidFill>
                <a:latin typeface="Arial"/>
                <a:cs typeface="Arial"/>
              </a:rPr>
              <a:t>si</a:t>
            </a:r>
            <a:r>
              <a:rPr lang="en-US" sz="2400" i="1" dirty="0">
                <a:solidFill>
                  <a:schemeClr val="bg1">
                    <a:lumMod val="50000"/>
                  </a:schemeClr>
                </a:solidFill>
                <a:latin typeface="Arial"/>
                <a:cs typeface="Arial"/>
              </a:rPr>
              <a:t> no </a:t>
            </a:r>
            <a:r>
              <a:rPr lang="en-US" sz="2400" i="1" dirty="0" err="1">
                <a:solidFill>
                  <a:schemeClr val="bg1">
                    <a:lumMod val="50000"/>
                  </a:schemeClr>
                </a:solidFill>
                <a:latin typeface="Arial"/>
                <a:cs typeface="Arial"/>
              </a:rPr>
              <a:t>está</a:t>
            </a:r>
            <a:r>
              <a:rPr lang="en-US" sz="2400" i="1" dirty="0">
                <a:solidFill>
                  <a:schemeClr val="bg1">
                    <a:lumMod val="50000"/>
                  </a:schemeClr>
                </a:solidFill>
                <a:latin typeface="Arial"/>
                <a:cs typeface="Arial"/>
              </a:rPr>
              <a:t> </a:t>
            </a:r>
            <a:r>
              <a:rPr lang="en-US" sz="2400" i="1" dirty="0" err="1">
                <a:solidFill>
                  <a:schemeClr val="bg1">
                    <a:lumMod val="50000"/>
                  </a:schemeClr>
                </a:solidFill>
                <a:latin typeface="Arial"/>
                <a:cs typeface="Arial"/>
              </a:rPr>
              <a:t>operativo</a:t>
            </a:r>
            <a:r>
              <a:rPr lang="en-US" sz="2400" i="1" dirty="0">
                <a:solidFill>
                  <a:schemeClr val="bg1">
                    <a:lumMod val="50000"/>
                  </a:schemeClr>
                </a:solidFill>
                <a:latin typeface="Arial"/>
                <a:cs typeface="Arial"/>
              </a:rPr>
              <a:t> </a:t>
            </a:r>
            <a:r>
              <a:rPr lang="en-US" sz="2400" i="1" dirty="0" err="1">
                <a:solidFill>
                  <a:schemeClr val="bg1">
                    <a:lumMod val="50000"/>
                  </a:schemeClr>
                </a:solidFill>
                <a:latin typeface="Arial"/>
                <a:cs typeface="Arial"/>
              </a:rPr>
              <a:t>en</a:t>
            </a:r>
            <a:r>
              <a:rPr lang="en-US" sz="2400" i="1" dirty="0">
                <a:solidFill>
                  <a:schemeClr val="bg1">
                    <a:lumMod val="50000"/>
                  </a:schemeClr>
                </a:solidFill>
                <a:latin typeface="Arial"/>
                <a:cs typeface="Arial"/>
              </a:rPr>
              <a:t> 2019:</a:t>
            </a:r>
            <a:endParaRPr lang="en-US" sz="2400" i="1" dirty="0">
              <a:solidFill>
                <a:schemeClr val="bg1">
                  <a:lumMod val="50000"/>
                </a:schemeClr>
              </a:solidFill>
            </a:endParaRPr>
          </a:p>
          <a:p>
            <a:pPr marL="0" indent="0">
              <a:buNone/>
            </a:pPr>
            <a:endParaRPr lang="en-US" sz="2400" i="1" dirty="0">
              <a:solidFill>
                <a:schemeClr val="bg1">
                  <a:lumMod val="50000"/>
                </a:schemeClr>
              </a:solidFill>
              <a:latin typeface="Arial"/>
              <a:cs typeface="Arial"/>
            </a:endParaRPr>
          </a:p>
          <a:p>
            <a:pPr marL="0" indent="0">
              <a:buNone/>
            </a:pPr>
            <a:r>
              <a:rPr lang="en-US" sz="3200" dirty="0">
                <a:solidFill>
                  <a:schemeClr val="bg1">
                    <a:lumMod val="50000"/>
                  </a:schemeClr>
                </a:solidFill>
                <a:latin typeface="Arial"/>
                <a:cs typeface="Arial"/>
              </a:rPr>
              <a:t>2.5  </a:t>
            </a:r>
            <a:endParaRPr lang="en-US" sz="3200" dirty="0">
              <a:solidFill>
                <a:schemeClr val="bg1">
                  <a:lumMod val="50000"/>
                </a:schemeClr>
              </a:solidFill>
            </a:endParaRPr>
          </a:p>
        </p:txBody>
      </p:sp>
      <p:sp>
        <p:nvSpPr>
          <p:cNvPr id="6" name="Rounded Rectangle 4">
            <a:extLst>
              <a:ext uri="{FF2B5EF4-FFF2-40B4-BE49-F238E27FC236}">
                <a16:creationId xmlns:a16="http://schemas.microsoft.com/office/drawing/2014/main" id="{8C3738D8-63A3-4AC3-8945-A6E5591AD1A7}"/>
              </a:ext>
            </a:extLst>
          </p:cNvPr>
          <p:cNvSpPr/>
          <p:nvPr/>
        </p:nvSpPr>
        <p:spPr>
          <a:xfrm>
            <a:off x="3436759" y="1074962"/>
            <a:ext cx="1948149" cy="194814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8" name="Rounded Rectangle 14">
            <a:extLst>
              <a:ext uri="{FF2B5EF4-FFF2-40B4-BE49-F238E27FC236}">
                <a16:creationId xmlns:a16="http://schemas.microsoft.com/office/drawing/2014/main" id="{CDE9442A-77C7-497C-AD04-1D3974F9B08F}"/>
              </a:ext>
            </a:extLst>
          </p:cNvPr>
          <p:cNvSpPr/>
          <p:nvPr/>
        </p:nvSpPr>
        <p:spPr>
          <a:xfrm>
            <a:off x="3384476" y="3988638"/>
            <a:ext cx="1948149" cy="1948149"/>
          </a:xfrm>
          <a:prstGeom prst="roundRect">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10" name="Rounded Rectangle 15">
            <a:extLst>
              <a:ext uri="{FF2B5EF4-FFF2-40B4-BE49-F238E27FC236}">
                <a16:creationId xmlns:a16="http://schemas.microsoft.com/office/drawing/2014/main" id="{69110A60-3272-439D-A98E-61A1B4F25394}"/>
              </a:ext>
            </a:extLst>
          </p:cNvPr>
          <p:cNvSpPr/>
          <p:nvPr/>
        </p:nvSpPr>
        <p:spPr>
          <a:xfrm>
            <a:off x="8247369" y="2529808"/>
            <a:ext cx="1948149" cy="1948149"/>
          </a:xfrm>
          <a:prstGeom prst="roundRect">
            <a:avLst/>
          </a:prstGeom>
          <a:solidFill>
            <a:srgbClr val="CF45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C4E7803-7D06-4681-98A8-0FFD6BE906B3}"/>
              </a:ext>
            </a:extLst>
          </p:cNvPr>
          <p:cNvSpPr/>
          <p:nvPr/>
        </p:nvSpPr>
        <p:spPr>
          <a:xfrm>
            <a:off x="8341162" y="2722030"/>
            <a:ext cx="1767645" cy="1546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a:cs typeface="Arial"/>
              </a:rPr>
              <a:t>Importe</a:t>
            </a:r>
            <a:r>
              <a:rPr lang="en-US" sz="2400" b="1" dirty="0">
                <a:latin typeface="Arial"/>
                <a:cs typeface="Arial"/>
              </a:rPr>
              <a:t> </a:t>
            </a:r>
            <a:r>
              <a:rPr lang="en-US" sz="2400" b="1" dirty="0" err="1">
                <a:latin typeface="Arial"/>
                <a:cs typeface="Arial"/>
              </a:rPr>
              <a:t>máximo</a:t>
            </a:r>
            <a:r>
              <a:rPr lang="en-US" sz="2400" b="1" dirty="0">
                <a:latin typeface="Arial"/>
                <a:cs typeface="Arial"/>
              </a:rPr>
              <a:t> del </a:t>
            </a:r>
            <a:r>
              <a:rPr lang="en-US" sz="2400" b="1" dirty="0" err="1">
                <a:latin typeface="Arial"/>
                <a:cs typeface="Arial"/>
              </a:rPr>
              <a:t>préstamo</a:t>
            </a:r>
            <a:r>
              <a:rPr lang="en-US" sz="2400" b="1" dirty="0">
                <a:latin typeface="Arial"/>
                <a:cs typeface="Arial"/>
              </a:rPr>
              <a:t>
</a:t>
            </a:r>
            <a:endParaRPr lang="en-US" sz="2400" b="1" dirty="0">
              <a:solidFill>
                <a:srgbClr val="F8A60D"/>
              </a:solidFill>
              <a:latin typeface="Arial"/>
              <a:cs typeface="Arial"/>
            </a:endParaRPr>
          </a:p>
        </p:txBody>
      </p:sp>
      <p:sp>
        <p:nvSpPr>
          <p:cNvPr id="13" name="TextBox 12">
            <a:extLst>
              <a:ext uri="{FF2B5EF4-FFF2-40B4-BE49-F238E27FC236}">
                <a16:creationId xmlns:a16="http://schemas.microsoft.com/office/drawing/2014/main" id="{58EB6D11-336F-4B8A-AAB5-5E6242FD06EF}"/>
              </a:ext>
            </a:extLst>
          </p:cNvPr>
          <p:cNvSpPr txBox="1"/>
          <p:nvPr/>
        </p:nvSpPr>
        <p:spPr>
          <a:xfrm>
            <a:off x="3465639" y="4268312"/>
            <a:ext cx="174933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dirty="0">
                <a:solidFill>
                  <a:schemeClr val="bg1"/>
                </a:solidFill>
                <a:latin typeface="Arial"/>
                <a:ea typeface="Arial" charset="0"/>
                <a:cs typeface="Arial"/>
              </a:rPr>
              <a:t>Promedio de costos mensuales de nómina incurridos para enero y febrero de 2020
</a:t>
            </a:r>
            <a:endParaRPr lang="en-US" sz="1400" dirty="0">
              <a:solidFill>
                <a:schemeClr val="bg1"/>
              </a:solidFill>
              <a:latin typeface="Arial"/>
              <a:cs typeface="Arial"/>
            </a:endParaRPr>
          </a:p>
        </p:txBody>
      </p:sp>
      <p:sp>
        <p:nvSpPr>
          <p:cNvPr id="14" name="TextBox 13">
            <a:extLst>
              <a:ext uri="{FF2B5EF4-FFF2-40B4-BE49-F238E27FC236}">
                <a16:creationId xmlns:a16="http://schemas.microsoft.com/office/drawing/2014/main" id="{464DBFD6-B0D8-44EA-A1EF-9D69197103BF}"/>
              </a:ext>
            </a:extLst>
          </p:cNvPr>
          <p:cNvSpPr txBox="1"/>
          <p:nvPr/>
        </p:nvSpPr>
        <p:spPr>
          <a:xfrm>
            <a:off x="3465639" y="1257508"/>
            <a:ext cx="178652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dirty="0">
                <a:solidFill>
                  <a:schemeClr val="bg1"/>
                </a:solidFill>
                <a:latin typeface="Arial"/>
              </a:rPr>
              <a:t>Promedio total de costos mensuales de nómina incurridos durante el año anterior a la fecha del préstamo
</a:t>
            </a:r>
            <a:endParaRPr lang="en-US" sz="1400" dirty="0">
              <a:solidFill>
                <a:schemeClr val="bg1"/>
              </a:solidFill>
              <a:latin typeface="Arial" charset="0"/>
              <a:ea typeface="Arial" charset="0"/>
              <a:cs typeface="Arial" charset="0"/>
            </a:endParaRPr>
          </a:p>
        </p:txBody>
      </p:sp>
      <p:cxnSp>
        <p:nvCxnSpPr>
          <p:cNvPr id="16" name="Straight Connector 15">
            <a:extLst>
              <a:ext uri="{FF2B5EF4-FFF2-40B4-BE49-F238E27FC236}">
                <a16:creationId xmlns:a16="http://schemas.microsoft.com/office/drawing/2014/main" id="{FBF39CA7-BE81-4194-AB00-08BE1EA1DB06}"/>
              </a:ext>
            </a:extLst>
          </p:cNvPr>
          <p:cNvCxnSpPr>
            <a:cxnSpLocks/>
          </p:cNvCxnSpPr>
          <p:nvPr/>
        </p:nvCxnSpPr>
        <p:spPr>
          <a:xfrm>
            <a:off x="2271151" y="4497908"/>
            <a:ext cx="357690" cy="364909"/>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342DA93-386B-44C6-B3A3-575C0045DB61}"/>
              </a:ext>
            </a:extLst>
          </p:cNvPr>
          <p:cNvCxnSpPr>
            <a:cxnSpLocks/>
          </p:cNvCxnSpPr>
          <p:nvPr/>
        </p:nvCxnSpPr>
        <p:spPr>
          <a:xfrm flipV="1">
            <a:off x="2291878" y="4493149"/>
            <a:ext cx="338484" cy="369668"/>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D2FCAD-3724-4165-9B7C-1452FC21CACB}"/>
              </a:ext>
            </a:extLst>
          </p:cNvPr>
          <p:cNvCxnSpPr>
            <a:cxnSpLocks/>
          </p:cNvCxnSpPr>
          <p:nvPr/>
        </p:nvCxnSpPr>
        <p:spPr>
          <a:xfrm>
            <a:off x="2151011" y="1646804"/>
            <a:ext cx="357690" cy="364909"/>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05D5D0D-4915-4DD6-AE0C-B140E08743EA}"/>
              </a:ext>
            </a:extLst>
          </p:cNvPr>
          <p:cNvCxnSpPr>
            <a:cxnSpLocks/>
          </p:cNvCxnSpPr>
          <p:nvPr/>
        </p:nvCxnSpPr>
        <p:spPr>
          <a:xfrm flipV="1">
            <a:off x="2166176" y="1647607"/>
            <a:ext cx="338484" cy="369668"/>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69C224-E4F8-4F06-9EEB-23BD563EA397}"/>
              </a:ext>
            </a:extLst>
          </p:cNvPr>
          <p:cNvCxnSpPr/>
          <p:nvPr/>
        </p:nvCxnSpPr>
        <p:spPr>
          <a:xfrm>
            <a:off x="6737002" y="3294793"/>
            <a:ext cx="53812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E9D6214-F801-48FC-BD4E-D47293F14529}"/>
              </a:ext>
            </a:extLst>
          </p:cNvPr>
          <p:cNvCxnSpPr/>
          <p:nvPr/>
        </p:nvCxnSpPr>
        <p:spPr>
          <a:xfrm>
            <a:off x="6737002" y="3479850"/>
            <a:ext cx="53812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759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3118B-6DD4-4F51-A572-DDCFB5637186}"/>
              </a:ext>
            </a:extLst>
          </p:cNvPr>
          <p:cNvSpPr>
            <a:spLocks noGrp="1"/>
          </p:cNvSpPr>
          <p:nvPr>
            <p:ph type="body" sz="quarter" idx="10"/>
          </p:nvPr>
        </p:nvSpPr>
        <p:spPr/>
        <p:txBody>
          <a:bodyPr anchor="t"/>
          <a:lstStyle/>
          <a:p>
            <a:r>
              <a:rPr lang="en-US" dirty="0" err="1">
                <a:latin typeface="Arial"/>
                <a:cs typeface="Arial"/>
              </a:rPr>
              <a:t>Préstamo</a:t>
            </a:r>
            <a:r>
              <a:rPr lang="en-US" dirty="0">
                <a:latin typeface="Arial"/>
                <a:cs typeface="Arial"/>
              </a:rPr>
              <a:t> </a:t>
            </a:r>
            <a:r>
              <a:rPr lang="en-US" dirty="0" err="1">
                <a:latin typeface="Arial"/>
                <a:cs typeface="Arial"/>
              </a:rPr>
              <a:t>máximo</a:t>
            </a:r>
            <a:r>
              <a:rPr lang="en-US" dirty="0">
                <a:latin typeface="Arial"/>
                <a:cs typeface="Arial"/>
              </a:rPr>
              <a:t>: </a:t>
            </a:r>
            <a:r>
              <a:rPr lang="en-US" dirty="0" err="1">
                <a:latin typeface="Arial"/>
                <a:cs typeface="Arial"/>
              </a:rPr>
              <a:t>Empleador</a:t>
            </a:r>
            <a:r>
              <a:rPr lang="en-US" dirty="0">
                <a:latin typeface="Arial"/>
                <a:cs typeface="Arial"/>
              </a:rPr>
              <a:t> de </a:t>
            </a:r>
            <a:r>
              <a:rPr lang="en-US" dirty="0" err="1">
                <a:latin typeface="Arial"/>
                <a:cs typeface="Arial"/>
              </a:rPr>
              <a:t>Temporadas</a:t>
            </a:r>
            <a:r>
              <a:rPr lang="en-US" dirty="0">
                <a:latin typeface="Arial"/>
                <a:cs typeface="Arial"/>
              </a:rPr>
              <a:t>
</a:t>
            </a:r>
            <a:endParaRPr lang="en-US" dirty="0"/>
          </a:p>
        </p:txBody>
      </p:sp>
      <p:sp>
        <p:nvSpPr>
          <p:cNvPr id="3" name="Content Placeholder 2">
            <a:extLst>
              <a:ext uri="{FF2B5EF4-FFF2-40B4-BE49-F238E27FC236}">
                <a16:creationId xmlns:a16="http://schemas.microsoft.com/office/drawing/2014/main" id="{CD5AC004-A343-4216-809B-0C9591A02F8F}"/>
              </a:ext>
            </a:extLst>
          </p:cNvPr>
          <p:cNvSpPr>
            <a:spLocks noGrp="1"/>
          </p:cNvSpPr>
          <p:nvPr>
            <p:ph sz="quarter" idx="11"/>
          </p:nvPr>
        </p:nvSpPr>
        <p:spPr>
          <a:xfrm>
            <a:off x="1588543" y="455761"/>
            <a:ext cx="8836457" cy="3963220"/>
          </a:xfrm>
        </p:spPr>
        <p:txBody>
          <a:bodyPr anchor="t"/>
          <a:lstStyle/>
          <a:p>
            <a:endParaRPr lang="en-US" sz="2400" dirty="0">
              <a:solidFill>
                <a:schemeClr val="bg1">
                  <a:lumMod val="50000"/>
                </a:schemeClr>
              </a:solidFill>
            </a:endParaRPr>
          </a:p>
          <a:p>
            <a:endParaRPr lang="en-US" sz="3200" dirty="0">
              <a:solidFill>
                <a:schemeClr val="bg1">
                  <a:lumMod val="50000"/>
                </a:schemeClr>
              </a:solidFill>
              <a:latin typeface="Arial"/>
              <a:cs typeface="Arial"/>
            </a:endParaRPr>
          </a:p>
          <a:p>
            <a:endParaRPr lang="en-US" sz="3200" dirty="0">
              <a:solidFill>
                <a:schemeClr val="bg1">
                  <a:lumMod val="50000"/>
                </a:schemeClr>
              </a:solidFill>
              <a:latin typeface="Arial"/>
              <a:cs typeface="Arial"/>
            </a:endParaRPr>
          </a:p>
          <a:p>
            <a:pPr marL="0" indent="0">
              <a:buNone/>
            </a:pPr>
            <a:endParaRPr lang="en-US" sz="3200" dirty="0">
              <a:solidFill>
                <a:schemeClr val="bg1">
                  <a:lumMod val="50000"/>
                </a:schemeClr>
              </a:solidFill>
              <a:latin typeface="Arial"/>
              <a:cs typeface="Arial"/>
            </a:endParaRPr>
          </a:p>
          <a:p>
            <a:pPr marL="0" indent="0">
              <a:buNone/>
            </a:pPr>
            <a:endParaRPr lang="en-US" sz="3200" dirty="0">
              <a:solidFill>
                <a:schemeClr val="bg1">
                  <a:lumMod val="50000"/>
                </a:schemeClr>
              </a:solidFill>
              <a:latin typeface="Arial"/>
              <a:cs typeface="Arial"/>
            </a:endParaRPr>
          </a:p>
          <a:p>
            <a:pPr marL="0" indent="0">
              <a:buNone/>
            </a:pPr>
            <a:r>
              <a:rPr lang="en-US" sz="3200" dirty="0">
                <a:solidFill>
                  <a:schemeClr val="bg1">
                    <a:lumMod val="50000"/>
                  </a:schemeClr>
                </a:solidFill>
                <a:latin typeface="Arial"/>
                <a:cs typeface="Arial"/>
              </a:rPr>
              <a:t>2.5                              OR </a:t>
            </a:r>
            <a:endParaRPr lang="en-US" sz="2400" dirty="0">
              <a:solidFill>
                <a:schemeClr val="bg1">
                  <a:lumMod val="50000"/>
                </a:schemeClr>
              </a:solidFill>
            </a:endParaRPr>
          </a:p>
          <a:p>
            <a:pPr marL="0" indent="0">
              <a:buNone/>
            </a:pPr>
            <a:endParaRPr lang="en-US" sz="1700" dirty="0">
              <a:solidFill>
                <a:schemeClr val="bg1">
                  <a:lumMod val="50000"/>
                </a:schemeClr>
              </a:solidFill>
              <a:latin typeface="Arial"/>
              <a:cs typeface="Arial"/>
            </a:endParaRPr>
          </a:p>
          <a:p>
            <a:pPr marL="0" indent="0">
              <a:buNone/>
            </a:pPr>
            <a:endParaRPr lang="en-US" sz="1700" dirty="0">
              <a:solidFill>
                <a:schemeClr val="bg1">
                  <a:lumMod val="50000"/>
                </a:schemeClr>
              </a:solidFill>
              <a:latin typeface="Arial"/>
              <a:cs typeface="Arial"/>
            </a:endParaRPr>
          </a:p>
          <a:p>
            <a:pPr marL="0" indent="0">
              <a:buNone/>
            </a:pPr>
            <a:endParaRPr lang="en-US" sz="1700" dirty="0">
              <a:solidFill>
                <a:schemeClr val="bg1">
                  <a:lumMod val="50000"/>
                </a:schemeClr>
              </a:solidFill>
              <a:latin typeface="Arial"/>
              <a:cs typeface="Arial"/>
            </a:endParaRPr>
          </a:p>
          <a:p>
            <a:pPr marL="0" indent="0">
              <a:buNone/>
            </a:pPr>
            <a:endParaRPr lang="en-US" sz="1700" dirty="0">
              <a:solidFill>
                <a:schemeClr val="bg1">
                  <a:lumMod val="50000"/>
                </a:schemeClr>
              </a:solidFill>
              <a:latin typeface="Arial"/>
              <a:cs typeface="Arial"/>
            </a:endParaRPr>
          </a:p>
          <a:p>
            <a:pPr marL="0" indent="0">
              <a:buNone/>
            </a:pPr>
            <a:endParaRPr lang="en-US" sz="1700" dirty="0">
              <a:solidFill>
                <a:schemeClr val="bg1">
                  <a:lumMod val="50000"/>
                </a:schemeClr>
              </a:solidFill>
              <a:latin typeface="Arial"/>
              <a:cs typeface="Arial"/>
            </a:endParaRPr>
          </a:p>
          <a:p>
            <a:pPr marL="0" indent="0">
              <a:buNone/>
            </a:pPr>
            <a:r>
              <a:rPr lang="en-US" sz="1700" dirty="0">
                <a:solidFill>
                  <a:schemeClr val="bg1">
                    <a:lumMod val="50000"/>
                  </a:schemeClr>
                </a:solidFill>
                <a:latin typeface="Arial"/>
                <a:cs typeface="Arial"/>
              </a:rPr>
              <a:t>          </a:t>
            </a:r>
            <a:endParaRPr lang="en-US" dirty="0">
              <a:solidFill>
                <a:schemeClr val="bg1">
                  <a:lumMod val="50000"/>
                </a:schemeClr>
              </a:solidFill>
            </a:endParaRPr>
          </a:p>
          <a:p>
            <a:pPr marL="0" indent="0">
              <a:buNone/>
            </a:pPr>
            <a:r>
              <a:rPr lang="en-US" sz="1700" dirty="0">
                <a:solidFill>
                  <a:schemeClr val="bg1">
                    <a:lumMod val="50000"/>
                  </a:schemeClr>
                </a:solidFill>
                <a:latin typeface="Arial"/>
                <a:cs typeface="Arial"/>
              </a:rPr>
              <a:t>                                       (</a:t>
            </a:r>
            <a:r>
              <a:rPr lang="en-US" sz="1700" dirty="0" err="1">
                <a:solidFill>
                  <a:schemeClr val="bg1">
                    <a:lumMod val="50000"/>
                  </a:schemeClr>
                </a:solidFill>
                <a:latin typeface="Arial"/>
                <a:cs typeface="Arial"/>
              </a:rPr>
              <a:t>seleccionado</a:t>
            </a:r>
            <a:r>
              <a:rPr lang="en-US" sz="1700" dirty="0">
                <a:solidFill>
                  <a:schemeClr val="bg1">
                    <a:lumMod val="50000"/>
                  </a:schemeClr>
                </a:solidFill>
                <a:latin typeface="Arial"/>
                <a:cs typeface="Arial"/>
              </a:rPr>
              <a:t> por el </a:t>
            </a:r>
            <a:r>
              <a:rPr lang="en-US" sz="1700" dirty="0" err="1">
                <a:solidFill>
                  <a:schemeClr val="bg1">
                    <a:lumMod val="50000"/>
                  </a:schemeClr>
                </a:solidFill>
                <a:latin typeface="Arial"/>
                <a:cs typeface="Arial"/>
              </a:rPr>
              <a:t>aplicante</a:t>
            </a:r>
            <a:r>
              <a:rPr lang="en-US" sz="1700" dirty="0">
                <a:solidFill>
                  <a:schemeClr val="bg1">
                    <a:lumMod val="50000"/>
                  </a:schemeClr>
                </a:solidFill>
                <a:latin typeface="Arial"/>
                <a:cs typeface="Arial"/>
              </a:rPr>
              <a:t>)</a:t>
            </a:r>
            <a:endParaRPr lang="en-US" dirty="0">
              <a:solidFill>
                <a:schemeClr val="bg1">
                  <a:lumMod val="50000"/>
                </a:schemeClr>
              </a:solidFill>
            </a:endParaRPr>
          </a:p>
          <a:p>
            <a:pPr marL="0" indent="0">
              <a:buNone/>
            </a:pPr>
            <a:endParaRPr lang="en-US" sz="2400" dirty="0">
              <a:solidFill>
                <a:schemeClr val="bg1">
                  <a:lumMod val="50000"/>
                </a:schemeClr>
              </a:solidFill>
              <a:latin typeface="Arial"/>
              <a:cs typeface="Arial"/>
            </a:endParaRPr>
          </a:p>
          <a:p>
            <a:endParaRPr lang="en-US" sz="2400" dirty="0">
              <a:solidFill>
                <a:schemeClr val="bg1">
                  <a:lumMod val="50000"/>
                </a:schemeClr>
              </a:solidFill>
              <a:latin typeface="Arial"/>
              <a:cs typeface="Arial"/>
            </a:endParaRPr>
          </a:p>
          <a:p>
            <a:endParaRPr lang="en-US" sz="2400" dirty="0">
              <a:solidFill>
                <a:schemeClr val="bg1">
                  <a:lumMod val="50000"/>
                </a:schemeClr>
              </a:solidFill>
              <a:latin typeface="Arial"/>
              <a:cs typeface="Arial"/>
            </a:endParaRPr>
          </a:p>
          <a:p>
            <a:endParaRPr lang="en-US" sz="2400" dirty="0">
              <a:solidFill>
                <a:schemeClr val="bg1">
                  <a:lumMod val="50000"/>
                </a:schemeClr>
              </a:solidFill>
              <a:latin typeface="Arial"/>
              <a:cs typeface="Arial"/>
            </a:endParaRPr>
          </a:p>
          <a:p>
            <a:endParaRPr lang="en-US" sz="2400" dirty="0">
              <a:solidFill>
                <a:schemeClr val="bg1">
                  <a:lumMod val="50000"/>
                </a:schemeClr>
              </a:solidFill>
              <a:latin typeface="Arial"/>
              <a:cs typeface="Arial"/>
            </a:endParaRPr>
          </a:p>
          <a:p>
            <a:pPr lvl="1"/>
            <a:endParaRPr lang="en-US" sz="2000" dirty="0">
              <a:solidFill>
                <a:srgbClr val="7F7F7F"/>
              </a:solidFill>
              <a:latin typeface="Arial"/>
              <a:cs typeface="Arial"/>
            </a:endParaRPr>
          </a:p>
          <a:p>
            <a:endParaRPr lang="en-US" dirty="0">
              <a:latin typeface="Arial"/>
              <a:cs typeface="Arial"/>
            </a:endParaRPr>
          </a:p>
        </p:txBody>
      </p:sp>
      <p:sp>
        <p:nvSpPr>
          <p:cNvPr id="7" name="Rounded Rectangle 4">
            <a:extLst>
              <a:ext uri="{FF2B5EF4-FFF2-40B4-BE49-F238E27FC236}">
                <a16:creationId xmlns:a16="http://schemas.microsoft.com/office/drawing/2014/main" id="{E56686ED-7B8C-4F7F-8870-E8151FF91B40}"/>
              </a:ext>
            </a:extLst>
          </p:cNvPr>
          <p:cNvSpPr/>
          <p:nvPr/>
        </p:nvSpPr>
        <p:spPr>
          <a:xfrm>
            <a:off x="5123372" y="921808"/>
            <a:ext cx="1948149" cy="194814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9" name="Rounded Rectangle 14">
            <a:extLst>
              <a:ext uri="{FF2B5EF4-FFF2-40B4-BE49-F238E27FC236}">
                <a16:creationId xmlns:a16="http://schemas.microsoft.com/office/drawing/2014/main" id="{E66D821D-7BD5-4021-A018-D7F76FC5F303}"/>
              </a:ext>
            </a:extLst>
          </p:cNvPr>
          <p:cNvSpPr/>
          <p:nvPr/>
        </p:nvSpPr>
        <p:spPr>
          <a:xfrm>
            <a:off x="5187892" y="3701996"/>
            <a:ext cx="1948149" cy="1948149"/>
          </a:xfrm>
          <a:prstGeom prst="roundRect">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BA3CF7A-7FD0-41AC-813C-DFB8BD3AD933}"/>
              </a:ext>
            </a:extLst>
          </p:cNvPr>
          <p:cNvSpPr txBox="1"/>
          <p:nvPr/>
        </p:nvSpPr>
        <p:spPr>
          <a:xfrm>
            <a:off x="5186051" y="1075699"/>
            <a:ext cx="171978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200" dirty="0">
                <a:solidFill>
                  <a:srgbClr val="FFFFFF"/>
                </a:solidFill>
                <a:latin typeface="Arial"/>
                <a:ea typeface="Arial" charset="0"/>
                <a:cs typeface="Arial"/>
              </a:rPr>
              <a:t>Promedio total de pagos mensuales por los costos de nómina durante el período semanas que comienza el 15 de febrero de 2019 y termina el 30 de junio de 2019
</a:t>
            </a:r>
            <a:endParaRPr lang="en-US" sz="1200" dirty="0">
              <a:solidFill>
                <a:srgbClr val="FFFFFF"/>
              </a:solidFill>
              <a:latin typeface="Arial"/>
              <a:ea typeface="Arial" charset="0"/>
              <a:cs typeface="Arial"/>
            </a:endParaRPr>
          </a:p>
        </p:txBody>
      </p:sp>
      <p:sp>
        <p:nvSpPr>
          <p:cNvPr id="13" name="TextBox 12">
            <a:extLst>
              <a:ext uri="{FF2B5EF4-FFF2-40B4-BE49-F238E27FC236}">
                <a16:creationId xmlns:a16="http://schemas.microsoft.com/office/drawing/2014/main" id="{F09A2E42-A18D-4188-9169-2B31BF9A2B90}"/>
              </a:ext>
            </a:extLst>
          </p:cNvPr>
          <p:cNvSpPr txBox="1"/>
          <p:nvPr/>
        </p:nvSpPr>
        <p:spPr>
          <a:xfrm>
            <a:off x="5123129" y="3994035"/>
            <a:ext cx="2025696"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300" dirty="0">
                <a:solidFill>
                  <a:schemeClr val="bg1"/>
                </a:solidFill>
                <a:latin typeface="Arial"/>
                <a:ea typeface="Arial" charset="0"/>
                <a:cs typeface="Arial"/>
              </a:rPr>
              <a:t>Promedio total de pagos mensuales por los costos de nómina durante el período de 12 semanas que comienza el 1 de marzo de 2019 y termina el 30 de junio de 2019
</a:t>
            </a:r>
            <a:endParaRPr lang="en-US" sz="1300" dirty="0">
              <a:solidFill>
                <a:schemeClr val="bg1"/>
              </a:solidFill>
              <a:latin typeface="Arial"/>
              <a:ea typeface="Arial" charset="0"/>
              <a:cs typeface="Arial"/>
            </a:endParaRPr>
          </a:p>
        </p:txBody>
      </p:sp>
      <p:cxnSp>
        <p:nvCxnSpPr>
          <p:cNvPr id="15" name="Straight Connector 14">
            <a:extLst>
              <a:ext uri="{FF2B5EF4-FFF2-40B4-BE49-F238E27FC236}">
                <a16:creationId xmlns:a16="http://schemas.microsoft.com/office/drawing/2014/main" id="{B9B5E687-45DE-417B-B06B-F6C8E5ADE796}"/>
              </a:ext>
            </a:extLst>
          </p:cNvPr>
          <p:cNvCxnSpPr>
            <a:cxnSpLocks/>
          </p:cNvCxnSpPr>
          <p:nvPr/>
        </p:nvCxnSpPr>
        <p:spPr>
          <a:xfrm>
            <a:off x="3474777" y="3243111"/>
            <a:ext cx="357690" cy="364909"/>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5E7AA7-001A-49A7-B964-04D384AF758B}"/>
              </a:ext>
            </a:extLst>
          </p:cNvPr>
          <p:cNvCxnSpPr>
            <a:cxnSpLocks/>
          </p:cNvCxnSpPr>
          <p:nvPr/>
        </p:nvCxnSpPr>
        <p:spPr>
          <a:xfrm flipV="1">
            <a:off x="3489942" y="3243914"/>
            <a:ext cx="338484" cy="369668"/>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sp>
        <p:nvSpPr>
          <p:cNvPr id="19" name="Rounded Rectangle 15">
            <a:extLst>
              <a:ext uri="{FF2B5EF4-FFF2-40B4-BE49-F238E27FC236}">
                <a16:creationId xmlns:a16="http://schemas.microsoft.com/office/drawing/2014/main" id="{604CB389-B7A2-4304-8737-D1834A462B42}"/>
              </a:ext>
            </a:extLst>
          </p:cNvPr>
          <p:cNvSpPr/>
          <p:nvPr/>
        </p:nvSpPr>
        <p:spPr>
          <a:xfrm>
            <a:off x="8881442" y="2535370"/>
            <a:ext cx="1948149" cy="1948149"/>
          </a:xfrm>
          <a:prstGeom prst="roundRect">
            <a:avLst/>
          </a:prstGeom>
          <a:solidFill>
            <a:srgbClr val="CF45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6F22BD0-C2ED-49BF-8AE1-624B31063078}"/>
              </a:ext>
            </a:extLst>
          </p:cNvPr>
          <p:cNvSpPr/>
          <p:nvPr/>
        </p:nvSpPr>
        <p:spPr>
          <a:xfrm>
            <a:off x="8930739" y="2722030"/>
            <a:ext cx="1767645" cy="1696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a:cs typeface="Arial"/>
              </a:rPr>
              <a:t>Importe</a:t>
            </a:r>
            <a:r>
              <a:rPr lang="en-US" sz="2400" b="1" dirty="0">
                <a:latin typeface="Arial"/>
                <a:cs typeface="Arial"/>
              </a:rPr>
              <a:t> </a:t>
            </a:r>
            <a:r>
              <a:rPr lang="en-US" sz="2400" b="1" dirty="0" err="1">
                <a:latin typeface="Arial"/>
                <a:cs typeface="Arial"/>
              </a:rPr>
              <a:t>máximo</a:t>
            </a:r>
            <a:r>
              <a:rPr lang="en-US" sz="2400" b="1" dirty="0">
                <a:latin typeface="Arial"/>
                <a:cs typeface="Arial"/>
              </a:rPr>
              <a:t> del </a:t>
            </a:r>
            <a:r>
              <a:rPr lang="en-US" sz="2400" b="1" dirty="0" err="1">
                <a:latin typeface="Arial"/>
                <a:cs typeface="Arial"/>
              </a:rPr>
              <a:t>préstamo</a:t>
            </a:r>
            <a:r>
              <a:rPr lang="en-US" sz="2400" b="1" dirty="0">
                <a:latin typeface="Arial"/>
                <a:cs typeface="Arial"/>
              </a:rPr>
              <a:t>
</a:t>
            </a:r>
            <a:endParaRPr lang="en-US" sz="2400" b="1" dirty="0">
              <a:solidFill>
                <a:srgbClr val="F8A60D"/>
              </a:solidFill>
              <a:latin typeface="Arial"/>
              <a:cs typeface="Arial"/>
            </a:endParaRPr>
          </a:p>
        </p:txBody>
      </p:sp>
      <p:cxnSp>
        <p:nvCxnSpPr>
          <p:cNvPr id="23" name="Straight Connector 22">
            <a:extLst>
              <a:ext uri="{FF2B5EF4-FFF2-40B4-BE49-F238E27FC236}">
                <a16:creationId xmlns:a16="http://schemas.microsoft.com/office/drawing/2014/main" id="{CBDE428F-17C8-4209-98C6-59151D023FF8}"/>
              </a:ext>
            </a:extLst>
          </p:cNvPr>
          <p:cNvCxnSpPr/>
          <p:nvPr/>
        </p:nvCxnSpPr>
        <p:spPr>
          <a:xfrm>
            <a:off x="7593557" y="3283669"/>
            <a:ext cx="53812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672D77-B9C4-4F23-8F7E-6EDEF2C61F2B}"/>
              </a:ext>
            </a:extLst>
          </p:cNvPr>
          <p:cNvCxnSpPr/>
          <p:nvPr/>
        </p:nvCxnSpPr>
        <p:spPr>
          <a:xfrm>
            <a:off x="7593557" y="3468726"/>
            <a:ext cx="53812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673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E620C2-9E33-4213-803E-BA42448F05C3}"/>
              </a:ext>
            </a:extLst>
          </p:cNvPr>
          <p:cNvSpPr>
            <a:spLocks noGrp="1"/>
          </p:cNvSpPr>
          <p:nvPr>
            <p:ph type="body" sz="quarter" idx="10"/>
          </p:nvPr>
        </p:nvSpPr>
        <p:spPr/>
        <p:txBody>
          <a:bodyPr anchor="t"/>
          <a:lstStyle/>
          <a:p>
            <a:r>
              <a:rPr lang="en-US" dirty="0">
                <a:latin typeface="Arial"/>
                <a:cs typeface="Arial"/>
              </a:rPr>
              <a:t>¿</a:t>
            </a:r>
            <a:r>
              <a:rPr lang="en-US" dirty="0" err="1">
                <a:latin typeface="Arial"/>
                <a:cs typeface="Arial"/>
              </a:rPr>
              <a:t>Cuánto</a:t>
            </a:r>
            <a:r>
              <a:rPr lang="en-US" dirty="0">
                <a:latin typeface="Arial"/>
                <a:cs typeface="Arial"/>
              </a:rPr>
              <a:t> </a:t>
            </a:r>
            <a:r>
              <a:rPr lang="en-US" dirty="0" err="1">
                <a:latin typeface="Arial"/>
                <a:cs typeface="Arial"/>
              </a:rPr>
              <a:t>puedo</a:t>
            </a:r>
            <a:r>
              <a:rPr lang="en-US" dirty="0">
                <a:latin typeface="Arial"/>
                <a:cs typeface="Arial"/>
              </a:rPr>
              <a:t> </a:t>
            </a:r>
            <a:r>
              <a:rPr lang="en-US" dirty="0" err="1">
                <a:latin typeface="Arial"/>
                <a:cs typeface="Arial"/>
              </a:rPr>
              <a:t>pedir</a:t>
            </a:r>
            <a:r>
              <a:rPr lang="en-US" dirty="0">
                <a:latin typeface="Arial"/>
                <a:cs typeface="Arial"/>
              </a:rPr>
              <a:t> </a:t>
            </a:r>
            <a:r>
              <a:rPr lang="en-US" dirty="0" err="1">
                <a:latin typeface="Arial"/>
                <a:cs typeface="Arial"/>
              </a:rPr>
              <a:t>prestado</a:t>
            </a:r>
            <a:r>
              <a:rPr lang="en-US" dirty="0">
                <a:latin typeface="Arial"/>
                <a:cs typeface="Arial"/>
              </a:rPr>
              <a:t>?
</a:t>
            </a:r>
            <a:endParaRPr lang="en-US" dirty="0"/>
          </a:p>
        </p:txBody>
      </p:sp>
      <p:sp>
        <p:nvSpPr>
          <p:cNvPr id="3" name="Content Placeholder 2">
            <a:extLst>
              <a:ext uri="{FF2B5EF4-FFF2-40B4-BE49-F238E27FC236}">
                <a16:creationId xmlns:a16="http://schemas.microsoft.com/office/drawing/2014/main" id="{A3C7A637-F065-45FE-9EA6-BA3358DBAFFD}"/>
              </a:ext>
            </a:extLst>
          </p:cNvPr>
          <p:cNvSpPr>
            <a:spLocks noGrp="1"/>
          </p:cNvSpPr>
          <p:nvPr>
            <p:ph sz="quarter" idx="11"/>
          </p:nvPr>
        </p:nvSpPr>
        <p:spPr>
          <a:xfrm>
            <a:off x="976718" y="1128769"/>
            <a:ext cx="10961158" cy="4447117"/>
          </a:xfrm>
        </p:spPr>
        <p:txBody>
          <a:bodyPr anchor="t"/>
          <a:lstStyle/>
          <a:p>
            <a:pPr marL="0" indent="0">
              <a:buNone/>
            </a:pPr>
            <a:r>
              <a:rPr lang="es-ES" sz="2000" dirty="0">
                <a:solidFill>
                  <a:schemeClr val="bg1">
                    <a:lumMod val="50000"/>
                  </a:schemeClr>
                </a:solidFill>
                <a:latin typeface="Arial"/>
                <a:cs typeface="Arial"/>
              </a:rPr>
              <a:t>SBA - Metodología de muestra</a:t>
            </a:r>
            <a:r>
              <a:rPr lang="en-US" sz="2000" dirty="0">
                <a:solidFill>
                  <a:schemeClr val="bg1">
                    <a:lumMod val="50000"/>
                  </a:schemeClr>
                </a:solidFill>
                <a:latin typeface="Arial"/>
                <a:cs typeface="Arial"/>
              </a:rPr>
              <a:t> </a:t>
            </a:r>
          </a:p>
          <a:p>
            <a:r>
              <a:rPr lang="es-ES" sz="1700" dirty="0">
                <a:solidFill>
                  <a:schemeClr val="bg1">
                    <a:lumMod val="50000"/>
                  </a:schemeClr>
                </a:solidFill>
                <a:latin typeface="Arial"/>
                <a:cs typeface="Arial"/>
              </a:rPr>
              <a:t>Paso 1: Costos agregados de nómina de los últimos doce meses para los empleados cuyo lugar principal de </a:t>
            </a:r>
            <a:r>
              <a:rPr lang="es-ES" sz="1700" dirty="0">
                <a:solidFill>
                  <a:srgbClr val="FF0000"/>
                </a:solidFill>
                <a:latin typeface="Arial"/>
                <a:cs typeface="Arial"/>
              </a:rPr>
              <a:t>residencia</a:t>
            </a:r>
            <a:r>
              <a:rPr lang="es-ES" sz="1700" dirty="0">
                <a:solidFill>
                  <a:schemeClr val="bg1">
                    <a:lumMod val="50000"/>
                  </a:schemeClr>
                </a:solidFill>
                <a:latin typeface="Arial"/>
                <a:cs typeface="Arial"/>
              </a:rPr>
              <a:t> es los EE. UU.
Paso 2: Restar cualquier compensación pagada a un empleado que exceda de un salario anual de $100,000 </a:t>
            </a:r>
            <a:endParaRPr lang="en-US" sz="1700" dirty="0">
              <a:solidFill>
                <a:schemeClr val="bg1">
                  <a:lumMod val="50000"/>
                </a:schemeClr>
              </a:solidFill>
              <a:latin typeface="Arial"/>
              <a:cs typeface="Arial"/>
            </a:endParaRPr>
          </a:p>
          <a:p>
            <a:r>
              <a:rPr lang="es-ES" sz="1700" dirty="0">
                <a:solidFill>
                  <a:schemeClr val="bg1">
                    <a:lumMod val="50000"/>
                  </a:schemeClr>
                </a:solidFill>
                <a:latin typeface="Arial"/>
                <a:cs typeface="Arial"/>
              </a:rPr>
              <a:t>Paso 3: Calcular los costos medios mensuales de nómina (dividir el monto del Paso 2 por 12).</a:t>
            </a:r>
            <a:endParaRPr lang="en-US" dirty="0">
              <a:solidFill>
                <a:schemeClr val="bg1">
                  <a:lumMod val="50000"/>
                </a:schemeClr>
              </a:solidFill>
            </a:endParaRPr>
          </a:p>
          <a:p>
            <a:r>
              <a:rPr lang="es-ES" sz="1700" dirty="0">
                <a:solidFill>
                  <a:schemeClr val="bg1">
                    <a:lumMod val="50000"/>
                  </a:schemeClr>
                </a:solidFill>
                <a:latin typeface="Arial"/>
                <a:cs typeface="Arial"/>
              </a:rPr>
              <a:t>Paso 4: Multiplique los costos medios mensuales de nómina del Paso 3 por 2.5.
Paso 5: Añadir el monto pendiente de un Préstamo de Desastre de Lesiones Económicas (EIDL) realizado entre el 31 de enero de 2020 y el 3 de abril de 2020, menos el monto de cualquier "avance" bajo un préstamo EIDL COVID-19 (porque no tiene que ser reembolsado).</a:t>
            </a:r>
            <a:endParaRPr lang="en-US" sz="1700" dirty="0">
              <a:solidFill>
                <a:schemeClr val="bg1">
                  <a:lumMod val="50000"/>
                </a:schemeClr>
              </a:solidFill>
              <a:latin typeface="Arial"/>
              <a:cs typeface="Arial"/>
            </a:endParaRPr>
          </a:p>
        </p:txBody>
      </p:sp>
    </p:spTree>
    <p:extLst>
      <p:ext uri="{BB962C8B-B14F-4D97-AF65-F5344CB8AC3E}">
        <p14:creationId xmlns:p14="http://schemas.microsoft.com/office/powerpoint/2010/main" val="1032952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152400" y="223520"/>
            <a:ext cx="9602787" cy="636905"/>
          </a:xfrm>
        </p:spPr>
        <p:txBody>
          <a:bodyPr/>
          <a:lstStyle/>
          <a:p>
            <a:r>
              <a:rPr lang="es-ES" dirty="0"/>
              <a:t>¿Cómo se pueden gastar los </a:t>
            </a:r>
          </a:p>
          <a:p>
            <a:r>
              <a:rPr lang="es-ES" dirty="0"/>
              <a:t>Ingresos  del préstamo?
</a:t>
            </a:r>
            <a:endParaRPr lang="en-US" dirty="0"/>
          </a:p>
        </p:txBody>
      </p:sp>
      <p:pic>
        <p:nvPicPr>
          <p:cNvPr id="11" name="Picture Placeholder 10">
            <a:extLst>
              <a:ext uri="{FF2B5EF4-FFF2-40B4-BE49-F238E27FC236}">
                <a16:creationId xmlns:a16="http://schemas.microsoft.com/office/drawing/2014/main" id="{7F8A4C8F-1080-344F-9813-5074F4D777B6}"/>
              </a:ext>
            </a:extLst>
          </p:cNvPr>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rot="16200000">
            <a:off x="6069105" y="735102"/>
            <a:ext cx="6858003" cy="5387789"/>
          </a:xfrm>
        </p:spPr>
      </p:pic>
      <p:sp>
        <p:nvSpPr>
          <p:cNvPr id="4" name="Text Placeholder 3">
            <a:extLst>
              <a:ext uri="{FF2B5EF4-FFF2-40B4-BE49-F238E27FC236}">
                <a16:creationId xmlns:a16="http://schemas.microsoft.com/office/drawing/2014/main" id="{03B3B12B-48A3-904F-B642-1ABAC85D9C7F}"/>
              </a:ext>
            </a:extLst>
          </p:cNvPr>
          <p:cNvSpPr>
            <a:spLocks noGrp="1"/>
          </p:cNvSpPr>
          <p:nvPr>
            <p:ph type="body" sz="quarter" idx="4294967295"/>
          </p:nvPr>
        </p:nvSpPr>
        <p:spPr>
          <a:xfrm>
            <a:off x="152400" y="1300480"/>
            <a:ext cx="6461518" cy="4395620"/>
          </a:xfrm>
        </p:spPr>
        <p:txBody>
          <a:bodyPr anchor="t"/>
          <a:lstStyle/>
          <a:p>
            <a:pPr marL="58420" indent="0">
              <a:spcAft>
                <a:spcPts val="200"/>
              </a:spcAft>
              <a:buNone/>
            </a:pPr>
            <a:r>
              <a:rPr lang="en-US" sz="2000" dirty="0">
                <a:solidFill>
                  <a:srgbClr val="787878"/>
                </a:solidFill>
                <a:latin typeface="Arial"/>
                <a:cs typeface="Arial"/>
              </a:rPr>
              <a:t>Los </a:t>
            </a:r>
            <a:r>
              <a:rPr lang="en-US" sz="2000" dirty="0" err="1">
                <a:solidFill>
                  <a:srgbClr val="787878"/>
                </a:solidFill>
                <a:latin typeface="Arial"/>
                <a:cs typeface="Arial"/>
              </a:rPr>
              <a:t>gastos</a:t>
            </a:r>
            <a:r>
              <a:rPr lang="en-US" sz="2000" dirty="0">
                <a:solidFill>
                  <a:srgbClr val="787878"/>
                </a:solidFill>
                <a:latin typeface="Arial"/>
                <a:cs typeface="Arial"/>
              </a:rPr>
              <a:t> </a:t>
            </a:r>
            <a:r>
              <a:rPr lang="en-US" sz="2000" dirty="0" err="1">
                <a:solidFill>
                  <a:srgbClr val="787878"/>
                </a:solidFill>
                <a:latin typeface="Arial"/>
                <a:cs typeface="Arial"/>
              </a:rPr>
              <a:t>elegibles</a:t>
            </a:r>
            <a:r>
              <a:rPr lang="en-US" sz="2000" dirty="0">
                <a:solidFill>
                  <a:srgbClr val="787878"/>
                </a:solidFill>
                <a:latin typeface="Arial"/>
                <a:cs typeface="Arial"/>
              </a:rPr>
              <a:t> </a:t>
            </a:r>
            <a:r>
              <a:rPr lang="en-US" sz="2000" dirty="0" err="1">
                <a:solidFill>
                  <a:srgbClr val="787878"/>
                </a:solidFill>
                <a:latin typeface="Arial"/>
                <a:cs typeface="Arial"/>
              </a:rPr>
              <a:t>incluyen</a:t>
            </a:r>
            <a:r>
              <a:rPr lang="en-US" sz="2000" dirty="0">
                <a:solidFill>
                  <a:srgbClr val="787878"/>
                </a:solidFill>
                <a:latin typeface="Arial"/>
                <a:cs typeface="Arial"/>
              </a:rPr>
              <a:t>:</a:t>
            </a:r>
          </a:p>
          <a:p>
            <a:pPr marL="344170" indent="-285750">
              <a:spcAft>
                <a:spcPts val="200"/>
              </a:spcAft>
            </a:pPr>
            <a:r>
              <a:rPr lang="es-ES" sz="1700" dirty="0">
                <a:solidFill>
                  <a:srgbClr val="FF0000"/>
                </a:solidFill>
                <a:latin typeface="Arial"/>
                <a:cs typeface="Arial"/>
              </a:rPr>
              <a:t>Costos de nómina</a:t>
            </a:r>
            <a:r>
              <a:rPr lang="es-ES" sz="1700" dirty="0">
                <a:solidFill>
                  <a:srgbClr val="787878"/>
                </a:solidFill>
                <a:latin typeface="Arial"/>
                <a:cs typeface="Arial"/>
              </a:rPr>
              <a:t>: el 75% de los ingresos del préstamo deben utilizarse para la nómina</a:t>
            </a:r>
            <a:endParaRPr lang="en-US" i="1" dirty="0"/>
          </a:p>
          <a:p>
            <a:pPr marL="285750" indent="-285750">
              <a:buFont typeface="Arial" panose="020B0604020202020204" pitchFamily="34" charset="0"/>
              <a:buChar char="•"/>
            </a:pPr>
            <a:r>
              <a:rPr lang="es-ES" sz="1550" dirty="0">
                <a:solidFill>
                  <a:srgbClr val="787878"/>
                </a:solidFill>
                <a:latin typeface="Arial"/>
                <a:cs typeface="Arial"/>
              </a:rPr>
              <a:t>Costos relacionados con la continuación de las prestaciones grupales de atención médica durante los períodos de licencia pagada por enfermedad, médica o familiar, y las </a:t>
            </a:r>
            <a:r>
              <a:rPr lang="es-ES" sz="1550" dirty="0">
                <a:solidFill>
                  <a:srgbClr val="FF0000"/>
                </a:solidFill>
                <a:latin typeface="Arial"/>
                <a:cs typeface="Arial"/>
              </a:rPr>
              <a:t>primas de seguro</a:t>
            </a:r>
            <a:r>
              <a:rPr lang="es-ES" sz="1550" dirty="0">
                <a:solidFill>
                  <a:srgbClr val="787878"/>
                </a:solidFill>
                <a:latin typeface="Arial"/>
                <a:cs typeface="Arial"/>
              </a:rPr>
              <a:t>
</a:t>
            </a:r>
            <a:r>
              <a:rPr lang="es-ES" sz="1550" dirty="0">
                <a:solidFill>
                  <a:srgbClr val="FF0000"/>
                </a:solidFill>
                <a:latin typeface="Arial"/>
                <a:cs typeface="Arial"/>
              </a:rPr>
              <a:t>Salarios de empleados, comisiones o compensaciones similares</a:t>
            </a:r>
            <a:endParaRPr lang="en-US" sz="1550" b="0" dirty="0">
              <a:solidFill>
                <a:srgbClr val="FF0000"/>
              </a:solidFill>
              <a:latin typeface="Arial"/>
              <a:cs typeface="Arial"/>
            </a:endParaRPr>
          </a:p>
          <a:p>
            <a:pPr marL="285750" indent="-285750">
              <a:buFont typeface="Arial" panose="020B0604020202020204" pitchFamily="34" charset="0"/>
              <a:buChar char="•"/>
            </a:pPr>
            <a:r>
              <a:rPr lang="es-ES" sz="1550" dirty="0">
                <a:solidFill>
                  <a:srgbClr val="787878"/>
                </a:solidFill>
                <a:latin typeface="Arial"/>
                <a:cs typeface="Arial"/>
              </a:rPr>
              <a:t>Pagos de intereses sobre cualquier </a:t>
            </a:r>
            <a:r>
              <a:rPr lang="es-ES" sz="1550" dirty="0">
                <a:solidFill>
                  <a:srgbClr val="FF0000"/>
                </a:solidFill>
                <a:latin typeface="Arial"/>
                <a:cs typeface="Arial"/>
              </a:rPr>
              <a:t>obligación hipotecaria</a:t>
            </a:r>
            <a:r>
              <a:rPr lang="es-ES" sz="1550" dirty="0">
                <a:solidFill>
                  <a:srgbClr val="787878"/>
                </a:solidFill>
                <a:latin typeface="Arial"/>
                <a:cs typeface="Arial"/>
              </a:rPr>
              <a:t> (que no incluirá ningún prepago o pago de capital en una obligación hipotecaria)
</a:t>
            </a:r>
            <a:r>
              <a:rPr lang="es-ES" sz="1550" dirty="0">
                <a:solidFill>
                  <a:srgbClr val="FF0000"/>
                </a:solidFill>
                <a:latin typeface="Arial"/>
                <a:cs typeface="Arial"/>
              </a:rPr>
              <a:t>Alquiler</a:t>
            </a:r>
            <a:r>
              <a:rPr lang="es-ES" sz="1550" dirty="0">
                <a:solidFill>
                  <a:srgbClr val="787878"/>
                </a:solidFill>
                <a:latin typeface="Arial"/>
                <a:cs typeface="Arial"/>
              </a:rPr>
              <a:t> (incluido el alquiler en virtud de un contrato de arrendamiento)</a:t>
            </a:r>
            <a:endParaRPr lang="en-US" sz="1550" b="0" dirty="0">
              <a:solidFill>
                <a:srgbClr val="787878"/>
              </a:solidFill>
              <a:latin typeface="Arial"/>
              <a:cs typeface="Arial"/>
            </a:endParaRPr>
          </a:p>
          <a:p>
            <a:pPr marL="285750" indent="-285750">
              <a:buFont typeface="Arial" panose="020B0604020202020204" pitchFamily="34" charset="0"/>
              <a:buChar char="•"/>
            </a:pPr>
            <a:r>
              <a:rPr lang="en-US" sz="1550" dirty="0" err="1">
                <a:solidFill>
                  <a:srgbClr val="FF0000"/>
                </a:solidFill>
                <a:latin typeface="Arial"/>
                <a:cs typeface="Arial"/>
              </a:rPr>
              <a:t>Utilidades</a:t>
            </a:r>
            <a:r>
              <a:rPr lang="en-US" sz="1550" dirty="0">
                <a:solidFill>
                  <a:srgbClr val="787878"/>
                </a:solidFill>
                <a:latin typeface="Arial"/>
                <a:cs typeface="Arial"/>
              </a:rPr>
              <a:t>
</a:t>
            </a:r>
            <a:r>
              <a:rPr lang="es-ES" sz="1550" dirty="0">
                <a:solidFill>
                  <a:srgbClr val="787878"/>
                </a:solidFill>
                <a:latin typeface="Arial"/>
                <a:cs typeface="Arial"/>
              </a:rPr>
              <a:t>Intereses sobre cualquier otra obligación de deuda que se haya incurrido antes del período cubierto
Refinanciación de un préstamo SBA EIDL realizado entre el 31 de enero de 2020 y el 3 de abril de 2020.</a:t>
            </a:r>
            <a:endParaRPr lang="en-US" sz="1800" dirty="0">
              <a:solidFill>
                <a:srgbClr val="787878"/>
              </a:solidFill>
              <a:latin typeface="Arial" panose="020B0604020202020204" pitchFamily="34" charset="0"/>
              <a:cs typeface="Arial" panose="020B0604020202020204" pitchFamily="34" charset="0"/>
            </a:endParaRPr>
          </a:p>
        </p:txBody>
      </p:sp>
      <p:sp>
        <p:nvSpPr>
          <p:cNvPr id="8" name="Text Placeholder 5">
            <a:extLst>
              <a:ext uri="{FF2B5EF4-FFF2-40B4-BE49-F238E27FC236}">
                <a16:creationId xmlns:a16="http://schemas.microsoft.com/office/drawing/2014/main" id="{6C8EA327-257B-2145-BA2D-6B1DC70C3BCA}"/>
              </a:ext>
            </a:extLst>
          </p:cNvPr>
          <p:cNvSpPr>
            <a:spLocks noGrp="1"/>
          </p:cNvSpPr>
          <p:nvPr>
            <p:ph type="body" sz="quarter" idx="4294967295"/>
          </p:nvPr>
        </p:nvSpPr>
        <p:spPr>
          <a:xfrm>
            <a:off x="11731625" y="6215063"/>
            <a:ext cx="460375" cy="406400"/>
          </a:xfrm>
        </p:spPr>
        <p:txBody>
          <a:bodyPr>
            <a:normAutofit fontScale="47500" lnSpcReduction="20000"/>
          </a:bodyPr>
          <a:lstStyle/>
          <a:p>
            <a:fld id="{3C9189BD-6747-3C4B-80F6-094F7A9527A5}" type="slidenum">
              <a:rPr lang="en-US" smtClean="0"/>
              <a:t>29</a:t>
            </a:fld>
            <a:endParaRPr lang="en-US"/>
          </a:p>
        </p:txBody>
      </p:sp>
    </p:spTree>
    <p:extLst>
      <p:ext uri="{BB962C8B-B14F-4D97-AF65-F5344CB8AC3E}">
        <p14:creationId xmlns:p14="http://schemas.microsoft.com/office/powerpoint/2010/main" val="257922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111464-3B86-9E4B-90D2-8BB7184220E3}"/>
              </a:ext>
            </a:extLst>
          </p:cNvPr>
          <p:cNvSpPr>
            <a:spLocks noGrp="1"/>
          </p:cNvSpPr>
          <p:nvPr>
            <p:ph type="body" sz="quarter" idx="10"/>
          </p:nvPr>
        </p:nvSpPr>
        <p:spPr>
          <a:xfrm>
            <a:off x="538160" y="495300"/>
            <a:ext cx="9236075" cy="365125"/>
          </a:xfrm>
        </p:spPr>
        <p:txBody>
          <a:bodyPr/>
          <a:lstStyle/>
          <a:p>
            <a:r>
              <a:rPr lang="en-US" dirty="0" err="1"/>
              <a:t>Nuestros</a:t>
            </a:r>
            <a:r>
              <a:rPr lang="en-US" dirty="0"/>
              <a:t> </a:t>
            </a:r>
            <a:r>
              <a:rPr lang="en-US" dirty="0" err="1"/>
              <a:t>presentadores</a:t>
            </a:r>
            <a:r>
              <a:rPr lang="en-US" dirty="0"/>
              <a:t>
</a:t>
            </a:r>
          </a:p>
        </p:txBody>
      </p:sp>
      <p:sp>
        <p:nvSpPr>
          <p:cNvPr id="16" name="TextBox 15">
            <a:extLst>
              <a:ext uri="{FF2B5EF4-FFF2-40B4-BE49-F238E27FC236}">
                <a16:creationId xmlns:a16="http://schemas.microsoft.com/office/drawing/2014/main" id="{EFA3AB3D-03F2-4CF2-AE44-F61D35805629}"/>
              </a:ext>
            </a:extLst>
          </p:cNvPr>
          <p:cNvSpPr txBox="1"/>
          <p:nvPr/>
        </p:nvSpPr>
        <p:spPr>
          <a:xfrm>
            <a:off x="1454083" y="4032959"/>
            <a:ext cx="2513758" cy="1631216"/>
          </a:xfrm>
          <a:prstGeom prst="rect">
            <a:avLst/>
          </a:prstGeom>
          <a:noFill/>
        </p:spPr>
        <p:txBody>
          <a:bodyPr wrap="square" rtlCol="0">
            <a:spAutoFit/>
          </a:bodyPr>
          <a:lstStyle/>
          <a:p>
            <a:pPr algn="ctr"/>
            <a:r>
              <a:rPr lang="en-US" b="1" dirty="0">
                <a:solidFill>
                  <a:srgbClr val="5C8727"/>
                </a:solidFill>
                <a:latin typeface="Arial" charset="0"/>
                <a:ea typeface="Arial" charset="0"/>
                <a:cs typeface="Arial" charset="0"/>
              </a:rPr>
              <a:t>Eugenio Gransaull</a:t>
            </a:r>
            <a:endParaRPr lang="en-US" b="1" dirty="0">
              <a:solidFill>
                <a:schemeClr val="bg1">
                  <a:lumMod val="50000"/>
                </a:schemeClr>
              </a:solidFill>
              <a:latin typeface="Arial" charset="0"/>
              <a:ea typeface="Arial" charset="0"/>
              <a:cs typeface="Arial" charset="0"/>
            </a:endParaRPr>
          </a:p>
          <a:p>
            <a:pPr algn="ctr"/>
            <a:r>
              <a:rPr lang="en-US" dirty="0">
                <a:solidFill>
                  <a:schemeClr val="bg1">
                    <a:lumMod val="50000"/>
                  </a:schemeClr>
                </a:solidFill>
                <a:latin typeface="Arial" charset="0"/>
                <a:ea typeface="Arial" charset="0"/>
                <a:cs typeface="Arial" charset="0"/>
              </a:rPr>
              <a:t>US Foods</a:t>
            </a:r>
          </a:p>
          <a:p>
            <a:pPr algn="ctr"/>
            <a:r>
              <a:rPr lang="en-US" i="1" dirty="0">
                <a:solidFill>
                  <a:schemeClr val="bg1">
                    <a:lumMod val="50000"/>
                  </a:schemeClr>
                </a:solidFill>
                <a:latin typeface="Arial" charset="0"/>
                <a:ea typeface="Arial" charset="0"/>
                <a:cs typeface="Arial" charset="0"/>
              </a:rPr>
              <a:t>Restaurant Operations Consultant </a:t>
            </a:r>
          </a:p>
          <a:p>
            <a:pPr algn="ctr"/>
            <a:r>
              <a:rPr lang="en-US" sz="1400" b="1" u="sng" dirty="0">
                <a:hlinkClick r:id="rId3">
                  <a:extLst>
                    <a:ext uri="{A12FA001-AC4F-418D-AE19-62706E023703}">
                      <ahyp:hlinkClr xmlns:ahyp="http://schemas.microsoft.com/office/drawing/2018/hyperlinkcolor" val="tx"/>
                    </a:ext>
                  </a:extLst>
                </a:hlinkClick>
              </a:rPr>
              <a:t>https://calendly.com/gene-gransaull</a:t>
            </a:r>
            <a:endParaRPr lang="en-US" sz="1400" i="1" dirty="0">
              <a:latin typeface="Arial" charset="0"/>
              <a:ea typeface="Arial" charset="0"/>
              <a:cs typeface="Arial" charset="0"/>
            </a:endParaRPr>
          </a:p>
        </p:txBody>
      </p:sp>
      <p:sp>
        <p:nvSpPr>
          <p:cNvPr id="17" name="TextBox 16">
            <a:extLst>
              <a:ext uri="{FF2B5EF4-FFF2-40B4-BE49-F238E27FC236}">
                <a16:creationId xmlns:a16="http://schemas.microsoft.com/office/drawing/2014/main" id="{7F5E0497-2101-4098-92C6-AAD51AD53B84}"/>
              </a:ext>
            </a:extLst>
          </p:cNvPr>
          <p:cNvSpPr txBox="1"/>
          <p:nvPr/>
        </p:nvSpPr>
        <p:spPr>
          <a:xfrm>
            <a:off x="4839120" y="4032960"/>
            <a:ext cx="2513759" cy="1908215"/>
          </a:xfrm>
          <a:prstGeom prst="rect">
            <a:avLst/>
          </a:prstGeom>
          <a:noFill/>
        </p:spPr>
        <p:txBody>
          <a:bodyPr wrap="square" rtlCol="0">
            <a:spAutoFit/>
          </a:bodyPr>
          <a:lstStyle/>
          <a:p>
            <a:pPr algn="ctr"/>
            <a:r>
              <a:rPr lang="en-US" b="1" dirty="0">
                <a:solidFill>
                  <a:srgbClr val="5C8727"/>
                </a:solidFill>
                <a:latin typeface="Arial" charset="0"/>
                <a:ea typeface="Arial" charset="0"/>
                <a:cs typeface="Arial" charset="0"/>
              </a:rPr>
              <a:t>Jim Nau</a:t>
            </a:r>
            <a:endParaRPr lang="en-US" b="1" dirty="0">
              <a:solidFill>
                <a:schemeClr val="bg1">
                  <a:lumMod val="50000"/>
                </a:schemeClr>
              </a:solidFill>
              <a:latin typeface="Arial" charset="0"/>
              <a:ea typeface="Arial" charset="0"/>
              <a:cs typeface="Arial" charset="0"/>
            </a:endParaRPr>
          </a:p>
          <a:p>
            <a:pPr algn="ctr"/>
            <a:r>
              <a:rPr lang="en-US" dirty="0">
                <a:solidFill>
                  <a:schemeClr val="bg1">
                    <a:lumMod val="50000"/>
                  </a:schemeClr>
                </a:solidFill>
                <a:latin typeface="Arial" charset="0"/>
                <a:ea typeface="Arial" charset="0"/>
                <a:cs typeface="Arial" charset="0"/>
              </a:rPr>
              <a:t>US Foods</a:t>
            </a:r>
          </a:p>
          <a:p>
            <a:pPr algn="ctr"/>
            <a:r>
              <a:rPr lang="en-US" i="1" dirty="0">
                <a:solidFill>
                  <a:schemeClr val="bg1">
                    <a:lumMod val="50000"/>
                  </a:schemeClr>
                </a:solidFill>
                <a:latin typeface="Arial" charset="0"/>
                <a:ea typeface="Arial" charset="0"/>
                <a:cs typeface="Arial" charset="0"/>
              </a:rPr>
              <a:t>Restaurant Operations Consultant</a:t>
            </a:r>
          </a:p>
          <a:p>
            <a:pPr algn="ctr"/>
            <a:r>
              <a:rPr lang="en-US" sz="1400" b="1" u="sng" dirty="0">
                <a:hlinkClick r:id="rId4">
                  <a:extLst>
                    <a:ext uri="{A12FA001-AC4F-418D-AE19-62706E023703}">
                      <ahyp:hlinkClr xmlns:ahyp="http://schemas.microsoft.com/office/drawing/2018/hyperlinkcolor" val="tx"/>
                    </a:ext>
                  </a:extLst>
                </a:hlinkClick>
              </a:rPr>
              <a:t>https://calendly.com/jim-nau/roc-cares-consult</a:t>
            </a:r>
            <a:endParaRPr lang="en-US" sz="1400" dirty="0"/>
          </a:p>
          <a:p>
            <a:pPr algn="ctr"/>
            <a:endParaRPr lang="en-US" i="1" dirty="0">
              <a:solidFill>
                <a:schemeClr val="bg1">
                  <a:lumMod val="50000"/>
                </a:schemeClr>
              </a:solidFill>
              <a:latin typeface="Arial" charset="0"/>
              <a:ea typeface="Arial" charset="0"/>
              <a:cs typeface="Arial" charset="0"/>
            </a:endParaRPr>
          </a:p>
        </p:txBody>
      </p:sp>
      <p:sp>
        <p:nvSpPr>
          <p:cNvPr id="18" name="TextBox 17">
            <a:extLst>
              <a:ext uri="{FF2B5EF4-FFF2-40B4-BE49-F238E27FC236}">
                <a16:creationId xmlns:a16="http://schemas.microsoft.com/office/drawing/2014/main" id="{634FEDC7-2433-468B-9CD0-A0A4B2325A16}"/>
              </a:ext>
            </a:extLst>
          </p:cNvPr>
          <p:cNvSpPr txBox="1"/>
          <p:nvPr/>
        </p:nvSpPr>
        <p:spPr>
          <a:xfrm>
            <a:off x="8282373" y="4032961"/>
            <a:ext cx="2407449" cy="1354217"/>
          </a:xfrm>
          <a:prstGeom prst="rect">
            <a:avLst/>
          </a:prstGeom>
          <a:noFill/>
        </p:spPr>
        <p:txBody>
          <a:bodyPr wrap="square" rtlCol="0">
            <a:spAutoFit/>
          </a:bodyPr>
          <a:lstStyle/>
          <a:p>
            <a:pPr algn="ctr"/>
            <a:r>
              <a:rPr lang="en-US" b="1" dirty="0">
                <a:solidFill>
                  <a:srgbClr val="5C8727"/>
                </a:solidFill>
                <a:latin typeface="Arial" charset="0"/>
                <a:ea typeface="Arial" charset="0"/>
                <a:cs typeface="Arial" charset="0"/>
              </a:rPr>
              <a:t>Frankie Ruiz</a:t>
            </a:r>
            <a:endParaRPr lang="en-US" b="1" dirty="0">
              <a:solidFill>
                <a:schemeClr val="bg1">
                  <a:lumMod val="50000"/>
                </a:schemeClr>
              </a:solidFill>
              <a:latin typeface="Arial" charset="0"/>
              <a:ea typeface="Arial" charset="0"/>
              <a:cs typeface="Arial" charset="0"/>
            </a:endParaRPr>
          </a:p>
          <a:p>
            <a:pPr algn="ctr"/>
            <a:r>
              <a:rPr lang="en-US" dirty="0">
                <a:solidFill>
                  <a:schemeClr val="bg1">
                    <a:lumMod val="50000"/>
                  </a:schemeClr>
                </a:solidFill>
                <a:latin typeface="Arial" charset="0"/>
                <a:ea typeface="Arial" charset="0"/>
                <a:cs typeface="Arial" charset="0"/>
              </a:rPr>
              <a:t>US Foods</a:t>
            </a:r>
          </a:p>
          <a:p>
            <a:pPr algn="ctr"/>
            <a:r>
              <a:rPr lang="en-US" i="1" dirty="0">
                <a:solidFill>
                  <a:schemeClr val="bg1">
                    <a:lumMod val="50000"/>
                  </a:schemeClr>
                </a:solidFill>
                <a:latin typeface="Arial" charset="0"/>
                <a:ea typeface="Arial" charset="0"/>
                <a:cs typeface="Arial" charset="0"/>
              </a:rPr>
              <a:t>Food Fanatic Chef</a:t>
            </a:r>
          </a:p>
          <a:p>
            <a:pPr algn="ctr"/>
            <a:r>
              <a:rPr lang="en-US" sz="1400" b="1" i="1" dirty="0">
                <a:latin typeface="Arial" charset="0"/>
                <a:ea typeface="Arial" charset="0"/>
                <a:cs typeface="Arial" charset="0"/>
              </a:rPr>
              <a:t>https://calendly.com/frankie-ruiz/30min</a:t>
            </a:r>
          </a:p>
        </p:txBody>
      </p:sp>
      <p:pic>
        <p:nvPicPr>
          <p:cNvPr id="7" name="Picture 6">
            <a:extLst>
              <a:ext uri="{FF2B5EF4-FFF2-40B4-BE49-F238E27FC236}">
                <a16:creationId xmlns:a16="http://schemas.microsoft.com/office/drawing/2014/main" id="{0BC28AF1-8624-45A1-9B8E-24D23F85B86D}"/>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746513" y="1549264"/>
            <a:ext cx="1928898" cy="2382137"/>
          </a:xfrm>
          <a:prstGeom prst="rect">
            <a:avLst/>
          </a:prstGeom>
          <a:effectLst>
            <a:outerShdw blurRad="50800" dist="38100" dir="2700000" algn="tl" rotWithShape="0">
              <a:prstClr val="black">
                <a:alpha val="40000"/>
              </a:prstClr>
            </a:outerShdw>
          </a:effectLst>
        </p:spPr>
      </p:pic>
      <p:pic>
        <p:nvPicPr>
          <p:cNvPr id="12" name="Content Placeholder 11" descr="A person smiling for the camera&#10;&#10;Description automatically generated">
            <a:extLst>
              <a:ext uri="{FF2B5EF4-FFF2-40B4-BE49-F238E27FC236}">
                <a16:creationId xmlns:a16="http://schemas.microsoft.com/office/drawing/2014/main" id="{7A235E3F-FC74-45CA-B0AD-7A658738968C}"/>
              </a:ext>
            </a:extLst>
          </p:cNvPr>
          <p:cNvPicPr>
            <a:picLocks noGrp="1" noChangeAspect="1"/>
          </p:cNvPicPr>
          <p:nvPr>
            <p:ph sz="quarter" idx="11"/>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19539"/>
          <a:stretch/>
        </p:blipFill>
        <p:spPr>
          <a:xfrm>
            <a:off x="5131550" y="1559517"/>
            <a:ext cx="1928898" cy="2382137"/>
          </a:xfrm>
          <a:effectLst>
            <a:outerShdw blurRad="50800" dist="38100" dir="2700000" algn="tl" rotWithShape="0">
              <a:prstClr val="black">
                <a:alpha val="40000"/>
              </a:prstClr>
            </a:outerShdw>
          </a:effectLst>
        </p:spPr>
      </p:pic>
      <p:pic>
        <p:nvPicPr>
          <p:cNvPr id="5" name="Picture 4" descr="A person smiling for the camera&#10;&#10;Description automatically generated">
            <a:extLst>
              <a:ext uri="{FF2B5EF4-FFF2-40B4-BE49-F238E27FC236}">
                <a16:creationId xmlns:a16="http://schemas.microsoft.com/office/drawing/2014/main" id="{5BD908D4-A389-4622-BFDD-3993AEC6BC3D}"/>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l="14366" r="11274"/>
          <a:stretch/>
        </p:blipFill>
        <p:spPr>
          <a:xfrm>
            <a:off x="8516587" y="1559517"/>
            <a:ext cx="1928898" cy="24062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7283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B45F12-A74A-418E-A253-47E2AD2A2A5C}"/>
              </a:ext>
            </a:extLst>
          </p:cNvPr>
          <p:cNvSpPr>
            <a:spLocks noGrp="1"/>
          </p:cNvSpPr>
          <p:nvPr>
            <p:ph type="body" sz="quarter" idx="10"/>
          </p:nvPr>
        </p:nvSpPr>
        <p:spPr/>
        <p:txBody>
          <a:bodyPr anchor="t"/>
          <a:lstStyle/>
          <a:p>
            <a:r>
              <a:rPr lang="en-US" dirty="0">
                <a:latin typeface="Arial"/>
                <a:cs typeface="Arial"/>
              </a:rPr>
              <a:t>CARES ACT / </a:t>
            </a:r>
            <a:r>
              <a:rPr lang="en-US" dirty="0" err="1">
                <a:latin typeface="Arial"/>
                <a:cs typeface="Arial"/>
              </a:rPr>
              <a:t>Provisiones</a:t>
            </a:r>
            <a:r>
              <a:rPr lang="en-US" dirty="0">
                <a:latin typeface="Arial"/>
                <a:cs typeface="Arial"/>
              </a:rPr>
              <a:t>
</a:t>
            </a:r>
            <a:endParaRPr lang="en-US" dirty="0"/>
          </a:p>
        </p:txBody>
      </p:sp>
      <p:sp>
        <p:nvSpPr>
          <p:cNvPr id="3" name="Content Placeholder 2">
            <a:extLst>
              <a:ext uri="{FF2B5EF4-FFF2-40B4-BE49-F238E27FC236}">
                <a16:creationId xmlns:a16="http://schemas.microsoft.com/office/drawing/2014/main" id="{CADB6D43-266E-43E8-BFBC-57A009551A26}"/>
              </a:ext>
            </a:extLst>
          </p:cNvPr>
          <p:cNvSpPr>
            <a:spLocks noGrp="1"/>
          </p:cNvSpPr>
          <p:nvPr>
            <p:ph sz="quarter" idx="11"/>
          </p:nvPr>
        </p:nvSpPr>
        <p:spPr/>
        <p:txBody>
          <a:bodyPr anchor="t"/>
          <a:lstStyle/>
          <a:p>
            <a:pPr marL="0" indent="0">
              <a:buNone/>
            </a:pPr>
            <a:r>
              <a:rPr lang="en-US" sz="1700" i="1" dirty="0">
                <a:solidFill>
                  <a:schemeClr val="bg1">
                    <a:lumMod val="50000"/>
                  </a:schemeClr>
                </a:solidFill>
                <a:latin typeface="Arial"/>
                <a:cs typeface="Arial"/>
              </a:rPr>
              <a:t>‘‘(</a:t>
            </a:r>
            <a:r>
              <a:rPr lang="es-ES" sz="1700" i="1" dirty="0">
                <a:solidFill>
                  <a:schemeClr val="bg1">
                    <a:lumMod val="50000"/>
                  </a:schemeClr>
                </a:solidFill>
                <a:latin typeface="Arial"/>
                <a:cs typeface="Arial"/>
              </a:rPr>
              <a:t>F) USOS PERMITIDOS DE LOS PRÉSTAMOS CUBIERTOS</a:t>
            </a:r>
            <a:r>
              <a:rPr lang="en-US" sz="1700" i="1" dirty="0">
                <a:solidFill>
                  <a:schemeClr val="bg1">
                    <a:lumMod val="50000"/>
                  </a:schemeClr>
                </a:solidFill>
                <a:latin typeface="Arial"/>
                <a:cs typeface="Arial"/>
              </a:rPr>
              <a:t>.— ‘</a:t>
            </a:r>
            <a:endParaRPr lang="en-US" dirty="0">
              <a:solidFill>
                <a:schemeClr val="bg1">
                  <a:lumMod val="50000"/>
                </a:schemeClr>
              </a:solidFill>
            </a:endParaRPr>
          </a:p>
          <a:p>
            <a:pPr marL="0" indent="0">
              <a:buNone/>
            </a:pPr>
            <a:r>
              <a:rPr lang="en-US" sz="1700" i="1" dirty="0">
                <a:solidFill>
                  <a:schemeClr val="bg1">
                    <a:lumMod val="50000"/>
                  </a:schemeClr>
                </a:solidFill>
                <a:latin typeface="Arial"/>
                <a:cs typeface="Arial"/>
              </a:rPr>
              <a:t>‘(i) </a:t>
            </a:r>
            <a:r>
              <a:rPr lang="es-ES" sz="1700" i="1" dirty="0">
                <a:solidFill>
                  <a:schemeClr val="bg1">
                    <a:lumMod val="50000"/>
                  </a:schemeClr>
                </a:solidFill>
                <a:latin typeface="Arial"/>
                <a:cs typeface="Arial"/>
              </a:rPr>
              <a:t>EN GENERAL.—Durante el período cubierto, un beneficiario elegible podrá, además de los usos permitidos de un préstamo realizado en virtud de esta subsección, utilizar los ingresos del préstamo cubierto para— '
</a:t>
            </a:r>
            <a:r>
              <a:rPr lang="en-US" sz="1700" i="1" dirty="0">
                <a:solidFill>
                  <a:schemeClr val="bg1">
                    <a:lumMod val="50000"/>
                  </a:schemeClr>
                </a:solidFill>
                <a:latin typeface="Arial"/>
                <a:cs typeface="Arial"/>
              </a:rPr>
              <a:t>‘(I) </a:t>
            </a:r>
            <a:r>
              <a:rPr lang="en-US" sz="1700" i="1" dirty="0" err="1">
                <a:solidFill>
                  <a:schemeClr val="bg1">
                    <a:lumMod val="50000"/>
                  </a:schemeClr>
                </a:solidFill>
                <a:latin typeface="Arial"/>
                <a:cs typeface="Arial"/>
              </a:rPr>
              <a:t>costos</a:t>
            </a:r>
            <a:r>
              <a:rPr lang="en-US" sz="1700" i="1" dirty="0">
                <a:solidFill>
                  <a:schemeClr val="bg1">
                    <a:lumMod val="50000"/>
                  </a:schemeClr>
                </a:solidFill>
                <a:latin typeface="Arial"/>
                <a:cs typeface="Arial"/>
              </a:rPr>
              <a:t> de </a:t>
            </a:r>
            <a:r>
              <a:rPr lang="en-US" sz="1700" i="1" dirty="0" err="1">
                <a:solidFill>
                  <a:schemeClr val="bg1">
                    <a:lumMod val="50000"/>
                  </a:schemeClr>
                </a:solidFill>
                <a:latin typeface="Arial"/>
                <a:cs typeface="Arial"/>
              </a:rPr>
              <a:t>nómina</a:t>
            </a:r>
            <a:r>
              <a:rPr lang="en-US" sz="1700" i="1" dirty="0">
                <a:solidFill>
                  <a:schemeClr val="bg1">
                    <a:lumMod val="50000"/>
                  </a:schemeClr>
                </a:solidFill>
                <a:latin typeface="Arial"/>
                <a:cs typeface="Arial"/>
              </a:rPr>
              <a:t>; 
‘‘(II) </a:t>
            </a:r>
            <a:r>
              <a:rPr lang="es-ES" sz="1700" i="1" dirty="0">
                <a:solidFill>
                  <a:schemeClr val="bg1">
                    <a:lumMod val="50000"/>
                  </a:schemeClr>
                </a:solidFill>
                <a:latin typeface="Arial"/>
                <a:cs typeface="Arial"/>
              </a:rPr>
              <a:t>costos relacionados con la continuación de las prestaciones grupales de atención médica durante los períodos de licencia remunerada por enfermedad, médica o familiar, y las primas de seguro; '
</a:t>
            </a:r>
            <a:r>
              <a:rPr lang="en-US" sz="1700" i="1" dirty="0">
                <a:solidFill>
                  <a:schemeClr val="bg1">
                    <a:lumMod val="50000"/>
                  </a:schemeClr>
                </a:solidFill>
                <a:latin typeface="Arial"/>
                <a:cs typeface="Arial"/>
              </a:rPr>
              <a:t>‘(III) </a:t>
            </a:r>
            <a:r>
              <a:rPr lang="es-ES" sz="1700" i="1" dirty="0">
                <a:solidFill>
                  <a:schemeClr val="bg1">
                    <a:lumMod val="50000"/>
                  </a:schemeClr>
                </a:solidFill>
                <a:latin typeface="Arial"/>
                <a:cs typeface="Arial"/>
              </a:rPr>
              <a:t>salarios de empleados, comisiones o compensaciones similares</a:t>
            </a:r>
            <a:r>
              <a:rPr lang="en-US" sz="1700" i="1" dirty="0">
                <a:solidFill>
                  <a:schemeClr val="bg1">
                    <a:lumMod val="50000"/>
                  </a:schemeClr>
                </a:solidFill>
                <a:latin typeface="Arial"/>
                <a:cs typeface="Arial"/>
              </a:rPr>
              <a:t>; </a:t>
            </a:r>
            <a:endParaRPr lang="en-US" dirty="0">
              <a:solidFill>
                <a:schemeClr val="bg1">
                  <a:lumMod val="50000"/>
                </a:schemeClr>
              </a:solidFill>
            </a:endParaRPr>
          </a:p>
          <a:p>
            <a:pPr marL="0" indent="0">
              <a:buNone/>
            </a:pPr>
            <a:r>
              <a:rPr lang="en-US" sz="1700" i="1" dirty="0">
                <a:solidFill>
                  <a:schemeClr val="bg1">
                    <a:lumMod val="50000"/>
                  </a:schemeClr>
                </a:solidFill>
                <a:latin typeface="Arial"/>
                <a:cs typeface="Arial"/>
              </a:rPr>
              <a:t>‘‘(IV) </a:t>
            </a:r>
            <a:r>
              <a:rPr lang="es-ES" sz="1700" i="1" dirty="0">
                <a:solidFill>
                  <a:schemeClr val="bg1">
                    <a:lumMod val="50000"/>
                  </a:schemeClr>
                </a:solidFill>
                <a:latin typeface="Arial"/>
                <a:cs typeface="Arial"/>
              </a:rPr>
              <a:t>pagos de intereses sobre cualquier obligación hipotecaria (que no incluirá ningún prepago o pago de capital en una obligación hipotecaria</a:t>
            </a:r>
            <a:r>
              <a:rPr lang="en-US" sz="1700" i="1" dirty="0">
                <a:solidFill>
                  <a:schemeClr val="bg1">
                    <a:lumMod val="50000"/>
                  </a:schemeClr>
                </a:solidFill>
                <a:latin typeface="Arial"/>
                <a:cs typeface="Arial"/>
              </a:rPr>
              <a:t>); ‘</a:t>
            </a:r>
            <a:endParaRPr lang="en-US" dirty="0">
              <a:solidFill>
                <a:schemeClr val="bg1">
                  <a:lumMod val="50000"/>
                </a:schemeClr>
              </a:solidFill>
            </a:endParaRPr>
          </a:p>
          <a:p>
            <a:pPr marL="0" indent="0">
              <a:buNone/>
            </a:pPr>
            <a:r>
              <a:rPr lang="en-US" sz="1700" i="1" dirty="0">
                <a:solidFill>
                  <a:schemeClr val="bg1">
                    <a:lumMod val="50000"/>
                  </a:schemeClr>
                </a:solidFill>
                <a:latin typeface="Arial"/>
                <a:cs typeface="Arial"/>
              </a:rPr>
              <a:t>‘(V) </a:t>
            </a:r>
            <a:r>
              <a:rPr lang="es-ES" sz="1700" i="1" dirty="0">
                <a:solidFill>
                  <a:schemeClr val="bg1">
                    <a:lumMod val="50000"/>
                  </a:schemeClr>
                </a:solidFill>
                <a:latin typeface="Arial"/>
                <a:cs typeface="Arial"/>
              </a:rPr>
              <a:t>alquiler (incluido el alquiler en virtud de un contrato de arrendamiento)</a:t>
            </a:r>
            <a:r>
              <a:rPr lang="en-US" sz="1700" i="1" dirty="0">
                <a:solidFill>
                  <a:schemeClr val="bg1">
                    <a:lumMod val="50000"/>
                  </a:schemeClr>
                </a:solidFill>
                <a:latin typeface="Arial"/>
                <a:cs typeface="Arial"/>
              </a:rPr>
              <a:t>; </a:t>
            </a:r>
            <a:endParaRPr lang="en-US" dirty="0">
              <a:solidFill>
                <a:schemeClr val="bg1">
                  <a:lumMod val="50000"/>
                </a:schemeClr>
              </a:solidFill>
            </a:endParaRPr>
          </a:p>
          <a:p>
            <a:pPr marL="0" indent="0">
              <a:buNone/>
            </a:pPr>
            <a:r>
              <a:rPr lang="en-US" sz="1700" i="1" dirty="0">
                <a:solidFill>
                  <a:schemeClr val="bg1">
                    <a:lumMod val="50000"/>
                  </a:schemeClr>
                </a:solidFill>
                <a:latin typeface="Arial"/>
                <a:cs typeface="Arial"/>
              </a:rPr>
              <a:t>‘‘(VI) </a:t>
            </a:r>
            <a:r>
              <a:rPr lang="en-US" sz="1700" i="1" dirty="0" err="1">
                <a:solidFill>
                  <a:schemeClr val="bg1">
                    <a:lumMod val="50000"/>
                  </a:schemeClr>
                </a:solidFill>
                <a:latin typeface="Arial"/>
                <a:cs typeface="Arial"/>
              </a:rPr>
              <a:t>Utilidades</a:t>
            </a:r>
            <a:r>
              <a:rPr lang="en-US" sz="1700" i="1" dirty="0">
                <a:solidFill>
                  <a:schemeClr val="bg1">
                    <a:lumMod val="50000"/>
                  </a:schemeClr>
                </a:solidFill>
                <a:latin typeface="Arial"/>
                <a:cs typeface="Arial"/>
              </a:rPr>
              <a:t>; </a:t>
            </a:r>
            <a:endParaRPr lang="en-US" dirty="0">
              <a:solidFill>
                <a:schemeClr val="bg1">
                  <a:lumMod val="50000"/>
                </a:schemeClr>
              </a:solidFill>
            </a:endParaRPr>
          </a:p>
          <a:p>
            <a:pPr marL="0" indent="0">
              <a:buNone/>
            </a:pPr>
            <a:r>
              <a:rPr lang="en-US" sz="1700" i="1" dirty="0">
                <a:solidFill>
                  <a:schemeClr val="bg1">
                    <a:lumMod val="50000"/>
                  </a:schemeClr>
                </a:solidFill>
                <a:latin typeface="Arial"/>
                <a:cs typeface="Arial"/>
              </a:rPr>
              <a:t>‘(VII) </a:t>
            </a:r>
            <a:r>
              <a:rPr lang="es-ES" sz="1700" i="1" dirty="0">
                <a:solidFill>
                  <a:schemeClr val="bg1">
                    <a:lumMod val="50000"/>
                  </a:schemeClr>
                </a:solidFill>
                <a:latin typeface="Arial"/>
                <a:cs typeface="Arial"/>
              </a:rPr>
              <a:t>intereses sobre cualquier otra obligación de deuda que se haya incurrido antes del período cubierto</a:t>
            </a:r>
            <a:r>
              <a:rPr lang="en-US" sz="1700" i="1" dirty="0">
                <a:latin typeface="Arial"/>
                <a:cs typeface="Arial"/>
              </a:rPr>
              <a:t>. </a:t>
            </a:r>
            <a:endParaRPr lang="en-US" dirty="0"/>
          </a:p>
        </p:txBody>
      </p:sp>
    </p:spTree>
    <p:extLst>
      <p:ext uri="{BB962C8B-B14F-4D97-AF65-F5344CB8AC3E}">
        <p14:creationId xmlns:p14="http://schemas.microsoft.com/office/powerpoint/2010/main" val="641572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FCC880-BD24-4821-809A-6B05C3653CB1}"/>
              </a:ext>
            </a:extLst>
          </p:cNvPr>
          <p:cNvSpPr>
            <a:spLocks noGrp="1"/>
          </p:cNvSpPr>
          <p:nvPr>
            <p:ph type="body" sz="quarter" idx="10"/>
          </p:nvPr>
        </p:nvSpPr>
        <p:spPr/>
        <p:txBody>
          <a:bodyPr anchor="t"/>
          <a:lstStyle/>
          <a:p>
            <a:r>
              <a:rPr lang="es-ES" dirty="0"/>
              <a:t>Los usos elegibles de un préstamo de la Sección 7(a) de la SBA incluyen</a:t>
            </a:r>
            <a:r>
              <a:rPr lang="en-US" dirty="0"/>
              <a:t>: </a:t>
            </a:r>
          </a:p>
        </p:txBody>
      </p:sp>
      <p:sp>
        <p:nvSpPr>
          <p:cNvPr id="3" name="Content Placeholder 2">
            <a:extLst>
              <a:ext uri="{FF2B5EF4-FFF2-40B4-BE49-F238E27FC236}">
                <a16:creationId xmlns:a16="http://schemas.microsoft.com/office/drawing/2014/main" id="{B4C5AA5B-80E3-43A3-A671-97D130175470}"/>
              </a:ext>
            </a:extLst>
          </p:cNvPr>
          <p:cNvSpPr>
            <a:spLocks noGrp="1"/>
          </p:cNvSpPr>
          <p:nvPr>
            <p:ph sz="quarter" idx="11"/>
          </p:nvPr>
        </p:nvSpPr>
        <p:spPr>
          <a:xfrm>
            <a:off x="544672" y="1442720"/>
            <a:ext cx="10961158" cy="4177663"/>
          </a:xfrm>
        </p:spPr>
        <p:txBody>
          <a:bodyPr anchor="t"/>
          <a:lstStyle/>
          <a:p>
            <a:pPr marL="0" indent="0">
              <a:buNone/>
            </a:pPr>
            <a:r>
              <a:rPr lang="en-US" sz="2000" u="sng" dirty="0">
                <a:solidFill>
                  <a:srgbClr val="005581"/>
                </a:solidFill>
                <a:latin typeface="Arial"/>
                <a:cs typeface="Arial"/>
                <a:hlinkClick r:id="rId2">
                  <a:extLst>
                    <a:ext uri="{A12FA001-AC4F-418D-AE19-62706E023703}">
                      <ahyp:hlinkClr xmlns:ahyp="http://schemas.microsoft.com/office/drawing/2018/hyperlinkcolor" val="tx"/>
                    </a:ext>
                  </a:extLst>
                </a:hlinkClick>
              </a:rPr>
              <a:t>13 C.F.R. §120.120</a:t>
            </a:r>
            <a:r>
              <a:rPr lang="en-US" sz="2000" dirty="0">
                <a:solidFill>
                  <a:srgbClr val="005581"/>
                </a:solidFill>
                <a:latin typeface="Arial"/>
                <a:cs typeface="Arial"/>
              </a:rPr>
              <a:t> </a:t>
            </a:r>
            <a:endParaRPr lang="en-US" sz="2000" dirty="0">
              <a:solidFill>
                <a:srgbClr val="005581"/>
              </a:solidFill>
            </a:endParaRPr>
          </a:p>
          <a:p>
            <a:pPr marL="0" indent="0">
              <a:buNone/>
            </a:pPr>
            <a:r>
              <a:rPr lang="en-US" sz="1700" b="1" i="1" dirty="0">
                <a:solidFill>
                  <a:schemeClr val="bg1">
                    <a:lumMod val="50000"/>
                  </a:schemeClr>
                </a:solidFill>
                <a:latin typeface="Arial"/>
                <a:cs typeface="Arial"/>
              </a:rPr>
              <a:t>(b)</a:t>
            </a:r>
            <a:r>
              <a:rPr lang="en-US" sz="1700" i="1" dirty="0">
                <a:solidFill>
                  <a:schemeClr val="bg1">
                    <a:lumMod val="50000"/>
                  </a:schemeClr>
                </a:solidFill>
                <a:latin typeface="Arial"/>
                <a:cs typeface="Arial"/>
              </a:rPr>
              <a:t> A </a:t>
            </a:r>
            <a:r>
              <a:rPr lang="es-ES" sz="1700" i="1" dirty="0">
                <a:latin typeface="Arial"/>
                <a:cs typeface="Arial"/>
              </a:rPr>
              <a:t>El prestatario también puede utilizar 7(a) ... procede de</a:t>
            </a:r>
            <a:r>
              <a:rPr lang="en-US" sz="1700" i="1" dirty="0">
                <a:solidFill>
                  <a:schemeClr val="bg1">
                    <a:lumMod val="50000"/>
                  </a:schemeClr>
                </a:solidFill>
                <a:latin typeface="Arial"/>
                <a:cs typeface="Arial"/>
              </a:rPr>
              <a:t>:</a:t>
            </a:r>
          </a:p>
          <a:p>
            <a:pPr marL="0" indent="0">
              <a:buNone/>
            </a:pPr>
            <a:r>
              <a:rPr lang="en-US" sz="1700" b="1" i="1" dirty="0">
                <a:solidFill>
                  <a:schemeClr val="accent1"/>
                </a:solidFill>
                <a:latin typeface="Arial"/>
                <a:cs typeface="Arial"/>
              </a:rPr>
              <a:t>(1) </a:t>
            </a:r>
            <a:r>
              <a:rPr lang="en-US" sz="1700" b="1" i="1" dirty="0" err="1">
                <a:solidFill>
                  <a:schemeClr val="accent1"/>
                </a:solidFill>
                <a:latin typeface="Arial"/>
                <a:cs typeface="Arial"/>
              </a:rPr>
              <a:t>Inventario</a:t>
            </a:r>
            <a:r>
              <a:rPr lang="en-US" sz="1700" b="1" i="1" dirty="0">
                <a:solidFill>
                  <a:schemeClr val="accent1"/>
                </a:solidFill>
                <a:latin typeface="Arial"/>
                <a:cs typeface="Arial"/>
              </a:rPr>
              <a:t>;</a:t>
            </a:r>
          </a:p>
          <a:p>
            <a:pPr marL="0" indent="0">
              <a:buNone/>
            </a:pPr>
            <a:r>
              <a:rPr lang="en-US" sz="1700" b="1" i="1" dirty="0">
                <a:solidFill>
                  <a:schemeClr val="accent1"/>
                </a:solidFill>
                <a:latin typeface="Arial"/>
                <a:cs typeface="Arial"/>
              </a:rPr>
              <a:t>(2) </a:t>
            </a:r>
            <a:r>
              <a:rPr lang="en-US" sz="1700" b="1" i="1" dirty="0" err="1">
                <a:solidFill>
                  <a:schemeClr val="accent1"/>
                </a:solidFill>
                <a:latin typeface="Arial"/>
                <a:cs typeface="Arial"/>
              </a:rPr>
              <a:t>Suministros</a:t>
            </a:r>
            <a:r>
              <a:rPr lang="en-US" sz="1700" b="1" i="1" dirty="0">
                <a:solidFill>
                  <a:schemeClr val="accent1"/>
                </a:solidFill>
                <a:latin typeface="Arial"/>
                <a:cs typeface="Arial"/>
              </a:rPr>
              <a:t>;</a:t>
            </a:r>
          </a:p>
          <a:p>
            <a:pPr marL="0" indent="0">
              <a:buNone/>
            </a:pPr>
            <a:r>
              <a:rPr lang="en-US" sz="1700" b="1" i="1" dirty="0">
                <a:solidFill>
                  <a:schemeClr val="accent1"/>
                </a:solidFill>
                <a:latin typeface="Arial"/>
                <a:cs typeface="Arial"/>
              </a:rPr>
              <a:t>(3) </a:t>
            </a:r>
            <a:r>
              <a:rPr lang="en-US" sz="1700" b="1" i="1" dirty="0" err="1">
                <a:solidFill>
                  <a:schemeClr val="accent1"/>
                </a:solidFill>
                <a:latin typeface="Arial"/>
                <a:cs typeface="Arial"/>
              </a:rPr>
              <a:t>Materias</a:t>
            </a:r>
            <a:r>
              <a:rPr lang="en-US" sz="1700" b="1" i="1" dirty="0">
                <a:solidFill>
                  <a:schemeClr val="accent1"/>
                </a:solidFill>
                <a:latin typeface="Arial"/>
                <a:cs typeface="Arial"/>
              </a:rPr>
              <a:t> </a:t>
            </a:r>
            <a:r>
              <a:rPr lang="en-US" sz="1700" b="1" i="1" dirty="0" err="1">
                <a:solidFill>
                  <a:schemeClr val="accent1"/>
                </a:solidFill>
                <a:latin typeface="Arial"/>
                <a:cs typeface="Arial"/>
              </a:rPr>
              <a:t>primas</a:t>
            </a:r>
            <a:r>
              <a:rPr lang="en-US" sz="1700" b="1" i="1" dirty="0">
                <a:solidFill>
                  <a:schemeClr val="accent1"/>
                </a:solidFill>
                <a:latin typeface="Arial"/>
                <a:cs typeface="Arial"/>
              </a:rPr>
              <a:t>; y</a:t>
            </a:r>
            <a:endParaRPr lang="en-US" sz="1700" i="1" dirty="0">
              <a:solidFill>
                <a:schemeClr val="bg1">
                  <a:lumMod val="50000"/>
                </a:schemeClr>
              </a:solidFill>
              <a:latin typeface="Arial"/>
              <a:cs typeface="Arial"/>
            </a:endParaRPr>
          </a:p>
          <a:p>
            <a:pPr marL="0" indent="0">
              <a:buNone/>
            </a:pPr>
            <a:r>
              <a:rPr lang="en-US" sz="1700" b="1" i="1" dirty="0">
                <a:solidFill>
                  <a:schemeClr val="bg1">
                    <a:lumMod val="50000"/>
                  </a:schemeClr>
                </a:solidFill>
                <a:latin typeface="Arial"/>
                <a:cs typeface="Arial"/>
              </a:rPr>
              <a:t>(4)</a:t>
            </a:r>
            <a:r>
              <a:rPr lang="en-US" sz="1700" i="1" dirty="0">
                <a:solidFill>
                  <a:schemeClr val="bg1">
                    <a:lumMod val="50000"/>
                  </a:schemeClr>
                </a:solidFill>
                <a:latin typeface="Arial"/>
                <a:cs typeface="Arial"/>
              </a:rPr>
              <a:t> </a:t>
            </a:r>
            <a:r>
              <a:rPr lang="es-ES" sz="1700" i="1" dirty="0">
                <a:solidFill>
                  <a:schemeClr val="bg1">
                    <a:lumMod val="50000"/>
                  </a:schemeClr>
                </a:solidFill>
                <a:latin typeface="Arial"/>
                <a:cs typeface="Arial"/>
              </a:rPr>
              <a:t>Capital de trabajo (si la Compañía Operadora es </a:t>
            </a:r>
            <a:r>
              <a:rPr lang="es-ES" sz="1700" i="1" dirty="0" err="1">
                <a:solidFill>
                  <a:schemeClr val="bg1">
                    <a:lumMod val="50000"/>
                  </a:schemeClr>
                </a:solidFill>
                <a:latin typeface="Arial"/>
                <a:cs typeface="Arial"/>
              </a:rPr>
              <a:t>co-prestador</a:t>
            </a:r>
            <a:r>
              <a:rPr lang="es-ES" sz="1700" i="1" dirty="0">
                <a:solidFill>
                  <a:schemeClr val="bg1">
                    <a:lumMod val="50000"/>
                  </a:schemeClr>
                </a:solidFill>
                <a:latin typeface="Arial"/>
                <a:cs typeface="Arial"/>
              </a:rPr>
              <a:t> con la Compañía Pasiva Elegible, parte de los ingresos del préstamo se pueden aplicar para capital de trabajo y/o la compra de otros activos, incluyendo activos intangibles, para su uso por la Compañía Operadora).
 </a:t>
            </a:r>
            <a:r>
              <a:rPr lang="en-US" sz="1700" b="1" i="1" dirty="0">
                <a:solidFill>
                  <a:schemeClr val="bg1">
                    <a:lumMod val="50000"/>
                  </a:schemeClr>
                </a:solidFill>
                <a:latin typeface="Arial"/>
                <a:cs typeface="Arial"/>
              </a:rPr>
              <a:t>(c)</a:t>
            </a:r>
            <a:r>
              <a:rPr lang="en-US" sz="1700" i="1" dirty="0">
                <a:solidFill>
                  <a:schemeClr val="bg1">
                    <a:lumMod val="50000"/>
                  </a:schemeClr>
                </a:solidFill>
                <a:latin typeface="Arial"/>
                <a:cs typeface="Arial"/>
              </a:rPr>
              <a:t> A </a:t>
            </a:r>
            <a:r>
              <a:rPr lang="es-ES" sz="1700" i="1" dirty="0">
                <a:latin typeface="Arial"/>
                <a:cs typeface="Arial"/>
              </a:rPr>
              <a:t>El prestatario puede usar 7(a) ingresos del préstamo para refinanciar ciertas deudas pendientes</a:t>
            </a:r>
            <a:r>
              <a:rPr lang="en-US" sz="1700" i="1" dirty="0">
                <a:solidFill>
                  <a:schemeClr val="bg1">
                    <a:lumMod val="50000"/>
                  </a:schemeClr>
                </a:solidFill>
                <a:latin typeface="Arial"/>
                <a:cs typeface="Arial"/>
              </a:rPr>
              <a:t>.</a:t>
            </a:r>
          </a:p>
          <a:p>
            <a:endParaRPr lang="en-US" dirty="0"/>
          </a:p>
          <a:p>
            <a:pPr marL="0" indent="0" algn="ctr">
              <a:buNone/>
            </a:pPr>
            <a:r>
              <a:rPr lang="en-US" dirty="0">
                <a:solidFill>
                  <a:srgbClr val="FF0000"/>
                </a:solidFill>
              </a:rPr>
              <a:t>POR FAVOR CORROBORE TODOS DETALLES LEGALES CON SU ENTIDAD BANCARIA</a:t>
            </a:r>
          </a:p>
        </p:txBody>
      </p:sp>
    </p:spTree>
    <p:extLst>
      <p:ext uri="{BB962C8B-B14F-4D97-AF65-F5344CB8AC3E}">
        <p14:creationId xmlns:p14="http://schemas.microsoft.com/office/powerpoint/2010/main" val="2704678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E8511-1D37-41D4-9CBB-9FDFC3238851}"/>
              </a:ext>
            </a:extLst>
          </p:cNvPr>
          <p:cNvSpPr>
            <a:spLocks noGrp="1"/>
          </p:cNvSpPr>
          <p:nvPr>
            <p:ph type="body" sz="quarter" idx="10"/>
          </p:nvPr>
        </p:nvSpPr>
        <p:spPr>
          <a:xfrm>
            <a:off x="503319" y="456368"/>
            <a:ext cx="9736658" cy="365125"/>
          </a:xfrm>
        </p:spPr>
        <p:txBody>
          <a:bodyPr anchor="t"/>
          <a:lstStyle/>
          <a:p>
            <a:r>
              <a:rPr lang="en-US" dirty="0" err="1">
                <a:latin typeface="Arial"/>
                <a:cs typeface="Arial"/>
              </a:rPr>
              <a:t>Uso</a:t>
            </a:r>
            <a:r>
              <a:rPr lang="en-US" dirty="0">
                <a:latin typeface="Arial"/>
                <a:cs typeface="Arial"/>
              </a:rPr>
              <a:t> del </a:t>
            </a:r>
            <a:r>
              <a:rPr lang="en-US" dirty="0" err="1">
                <a:latin typeface="Arial"/>
                <a:cs typeface="Arial"/>
              </a:rPr>
              <a:t>Préstamo</a:t>
            </a:r>
            <a:r>
              <a:rPr lang="en-US" dirty="0">
                <a:latin typeface="Arial"/>
                <a:cs typeface="Arial"/>
              </a:rPr>
              <a:t> PPP para </a:t>
            </a:r>
            <a:r>
              <a:rPr lang="en-US" dirty="0" err="1">
                <a:latin typeface="Arial"/>
                <a:cs typeface="Arial"/>
              </a:rPr>
              <a:t>Costos</a:t>
            </a:r>
            <a:r>
              <a:rPr lang="en-US" dirty="0">
                <a:latin typeface="Arial"/>
                <a:cs typeface="Arial"/>
              </a:rPr>
              <a:t> NO de </a:t>
            </a:r>
            <a:r>
              <a:rPr lang="en-US" dirty="0" err="1">
                <a:latin typeface="Arial"/>
                <a:cs typeface="Arial"/>
              </a:rPr>
              <a:t>Nómina</a:t>
            </a:r>
            <a:r>
              <a:rPr lang="en-US" dirty="0">
                <a:latin typeface="Arial"/>
                <a:cs typeface="Arial"/>
              </a:rPr>
              <a:t> </a:t>
            </a:r>
            <a:r>
              <a:rPr lang="en-US" dirty="0" err="1">
                <a:latin typeface="Arial"/>
                <a:cs typeface="Arial"/>
              </a:rPr>
              <a:t>Limitados</a:t>
            </a:r>
            <a:r>
              <a:rPr lang="en-US" dirty="0">
                <a:latin typeface="Arial"/>
                <a:cs typeface="Arial"/>
              </a:rPr>
              <a:t> por la SBA </a:t>
            </a:r>
            <a:endParaRPr lang="en-US" dirty="0"/>
          </a:p>
        </p:txBody>
      </p:sp>
      <p:sp>
        <p:nvSpPr>
          <p:cNvPr id="3" name="Content Placeholder 2">
            <a:extLst>
              <a:ext uri="{FF2B5EF4-FFF2-40B4-BE49-F238E27FC236}">
                <a16:creationId xmlns:a16="http://schemas.microsoft.com/office/drawing/2014/main" id="{5F42B2DC-878B-47A2-9623-A60ED9369630}"/>
              </a:ext>
            </a:extLst>
          </p:cNvPr>
          <p:cNvSpPr>
            <a:spLocks noGrp="1"/>
          </p:cNvSpPr>
          <p:nvPr>
            <p:ph sz="quarter" idx="11"/>
          </p:nvPr>
        </p:nvSpPr>
        <p:spPr>
          <a:xfrm>
            <a:off x="587375" y="1554480"/>
            <a:ext cx="10961158" cy="3965786"/>
          </a:xfrm>
        </p:spPr>
        <p:txBody>
          <a:bodyPr anchor="t"/>
          <a:lstStyle/>
          <a:p>
            <a:pPr marL="0" indent="0">
              <a:buNone/>
            </a:pPr>
            <a:r>
              <a:rPr lang="en-US" sz="2000" i="1" dirty="0">
                <a:solidFill>
                  <a:schemeClr val="bg1">
                    <a:lumMod val="50000"/>
                  </a:schemeClr>
                </a:solidFill>
                <a:latin typeface="Arial"/>
                <a:cs typeface="Arial"/>
              </a:rPr>
              <a:t>"...</a:t>
            </a:r>
            <a:r>
              <a:rPr lang="es-ES" sz="2000" i="1" dirty="0">
                <a:solidFill>
                  <a:schemeClr val="bg1">
                    <a:lumMod val="50000"/>
                  </a:schemeClr>
                </a:solidFill>
                <a:latin typeface="Arial"/>
                <a:cs typeface="Arial"/>
              </a:rPr>
              <a:t> </a:t>
            </a:r>
            <a:r>
              <a:rPr lang="es-ES" sz="2000" i="1" dirty="0">
                <a:solidFill>
                  <a:srgbClr val="FF0000"/>
                </a:solidFill>
                <a:latin typeface="Arial"/>
                <a:cs typeface="Arial"/>
              </a:rPr>
              <a:t>al menos el 75 por ciento de los ingresos del préstamo PPP se utilizarán para los costos de nómina</a:t>
            </a:r>
            <a:r>
              <a:rPr lang="en-US" sz="2000" i="1" dirty="0">
                <a:solidFill>
                  <a:srgbClr val="FF0000"/>
                </a:solidFill>
                <a:latin typeface="Arial"/>
                <a:cs typeface="Arial"/>
              </a:rPr>
              <a:t>....</a:t>
            </a:r>
          </a:p>
          <a:p>
            <a:pPr marL="0" indent="0">
              <a:buNone/>
            </a:pPr>
            <a:r>
              <a:rPr lang="es-ES" sz="2000" i="1" dirty="0">
                <a:solidFill>
                  <a:schemeClr val="bg1">
                    <a:lumMod val="50000"/>
                  </a:schemeClr>
                </a:solidFill>
                <a:latin typeface="Arial"/>
                <a:cs typeface="Arial"/>
              </a:rPr>
              <a:t>Si bien la Ley establece que los ingresos del préstamo PPP pueden utilizarse para los fines mencionados anteriormente y para otros usos permitidos descritos en el artículo 7(a) de la Ley de Pequeñas Empresas (15 U.S.C. 636(a)), el Administrador cree que los créditos finitos y la estructura de la Ley justifican un requisito de que los prestatarios utilicen una parte sustancial de los ingresos del préstamo para los costos de nómina , de acuerdo con el objetivo general del Congreso de mantener a los trabajadores remunerados y empleados." (Página 16, Regla Final Provisional de la SBA PPP)
</a:t>
            </a:r>
            <a:endParaRPr lang="en-US" sz="1700" i="1" dirty="0">
              <a:latin typeface="Arial"/>
              <a:cs typeface="Arial"/>
            </a:endParaRPr>
          </a:p>
          <a:p>
            <a:pPr marL="0" indent="0">
              <a:buNone/>
            </a:pPr>
            <a:endParaRPr lang="en-US" sz="1700" i="1" dirty="0">
              <a:latin typeface="Arial"/>
              <a:cs typeface="Arial"/>
            </a:endParaRPr>
          </a:p>
        </p:txBody>
      </p:sp>
    </p:spTree>
    <p:extLst>
      <p:ext uri="{BB962C8B-B14F-4D97-AF65-F5344CB8AC3E}">
        <p14:creationId xmlns:p14="http://schemas.microsoft.com/office/powerpoint/2010/main" val="2356564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76C9B2-F4C8-431F-9701-601DC7C16520}"/>
              </a:ext>
            </a:extLst>
          </p:cNvPr>
          <p:cNvSpPr>
            <a:spLocks noGrp="1"/>
          </p:cNvSpPr>
          <p:nvPr>
            <p:ph type="body" sz="quarter" idx="10"/>
          </p:nvPr>
        </p:nvSpPr>
        <p:spPr/>
        <p:txBody>
          <a:bodyPr anchor="t"/>
          <a:lstStyle/>
          <a:p>
            <a:r>
              <a:rPr lang="es-ES" dirty="0">
                <a:latin typeface="Arial"/>
                <a:cs typeface="Arial"/>
              </a:rPr>
              <a:t>¿Se puede perdonar mi préstamo?
</a:t>
            </a:r>
            <a:endParaRPr lang="en-US" dirty="0">
              <a:latin typeface="Arial"/>
              <a:cs typeface="Arial"/>
            </a:endParaRPr>
          </a:p>
        </p:txBody>
      </p:sp>
      <p:sp>
        <p:nvSpPr>
          <p:cNvPr id="3" name="Content Placeholder 2">
            <a:extLst>
              <a:ext uri="{FF2B5EF4-FFF2-40B4-BE49-F238E27FC236}">
                <a16:creationId xmlns:a16="http://schemas.microsoft.com/office/drawing/2014/main" id="{EA0502E5-D0F1-43BF-8ED2-9871522E701C}"/>
              </a:ext>
            </a:extLst>
          </p:cNvPr>
          <p:cNvSpPr>
            <a:spLocks noGrp="1"/>
          </p:cNvSpPr>
          <p:nvPr>
            <p:ph sz="quarter" idx="11"/>
          </p:nvPr>
        </p:nvSpPr>
        <p:spPr>
          <a:xfrm>
            <a:off x="876601" y="1284506"/>
            <a:ext cx="8569480" cy="4447117"/>
          </a:xfrm>
        </p:spPr>
        <p:txBody>
          <a:bodyPr anchor="t"/>
          <a:lstStyle/>
          <a:p>
            <a:r>
              <a:rPr lang="es-ES" sz="2000" dirty="0">
                <a:solidFill>
                  <a:schemeClr val="bg1">
                    <a:lumMod val="50000"/>
                  </a:schemeClr>
                </a:solidFill>
                <a:latin typeface="Arial"/>
                <a:cs typeface="Arial"/>
              </a:rPr>
              <a:t>El principal total del préstamo puede ser perdonado</a:t>
            </a:r>
            <a:r>
              <a:rPr lang="en-US" sz="2000" dirty="0">
                <a:solidFill>
                  <a:schemeClr val="bg1">
                    <a:lumMod val="50000"/>
                  </a:schemeClr>
                </a:solidFill>
                <a:latin typeface="Arial"/>
                <a:cs typeface="Arial"/>
              </a:rPr>
              <a:t>.</a:t>
            </a:r>
            <a:endParaRPr lang="en-US" dirty="0">
              <a:solidFill>
                <a:schemeClr val="bg1">
                  <a:lumMod val="50000"/>
                </a:schemeClr>
              </a:solidFill>
            </a:endParaRPr>
          </a:p>
          <a:p>
            <a:r>
              <a:rPr lang="es-ES" sz="2000" dirty="0">
                <a:solidFill>
                  <a:schemeClr val="bg1">
                    <a:lumMod val="50000"/>
                  </a:schemeClr>
                </a:solidFill>
                <a:latin typeface="Arial"/>
                <a:cs typeface="Arial"/>
              </a:rPr>
              <a:t>El perdón puede reducirse si</a:t>
            </a:r>
            <a:r>
              <a:rPr lang="en-US" sz="2000" dirty="0">
                <a:solidFill>
                  <a:schemeClr val="bg1">
                    <a:lumMod val="50000"/>
                  </a:schemeClr>
                </a:solidFill>
                <a:latin typeface="Arial"/>
                <a:cs typeface="Arial"/>
              </a:rPr>
              <a:t>: </a:t>
            </a:r>
            <a:endParaRPr lang="en-US" dirty="0">
              <a:solidFill>
                <a:schemeClr val="bg1">
                  <a:lumMod val="50000"/>
                </a:schemeClr>
              </a:solidFill>
            </a:endParaRPr>
          </a:p>
          <a:p>
            <a:pPr lvl="1"/>
            <a:r>
              <a:rPr lang="es-ES" sz="1600" dirty="0">
                <a:solidFill>
                  <a:schemeClr val="bg1">
                    <a:lumMod val="50000"/>
                  </a:schemeClr>
                </a:solidFill>
                <a:latin typeface="Arial"/>
                <a:cs typeface="Arial"/>
              </a:rPr>
              <a:t>Los ingresos del préstamo se usan en </a:t>
            </a:r>
            <a:r>
              <a:rPr lang="es-ES" sz="1600" dirty="0">
                <a:solidFill>
                  <a:srgbClr val="FF0000"/>
                </a:solidFill>
                <a:latin typeface="Arial"/>
                <a:cs typeface="Arial"/>
              </a:rPr>
              <a:t>gastos elegibles, pero no perdonables.</a:t>
            </a:r>
            <a:r>
              <a:rPr lang="es-ES" sz="1600" dirty="0">
                <a:solidFill>
                  <a:schemeClr val="bg1">
                    <a:lumMod val="50000"/>
                  </a:schemeClr>
                </a:solidFill>
                <a:latin typeface="Arial"/>
                <a:cs typeface="Arial"/>
              </a:rPr>
              <a:t> 
Hay una reducción en el número de empleados o una reducción de más del 25% en los salarios pagados a los empleados. </a:t>
            </a:r>
          </a:p>
          <a:p>
            <a:r>
              <a:rPr lang="es-ES" sz="2000" dirty="0">
                <a:solidFill>
                  <a:schemeClr val="bg1">
                    <a:lumMod val="50000"/>
                  </a:schemeClr>
                </a:solidFill>
                <a:latin typeface="Arial"/>
                <a:cs typeface="Arial"/>
              </a:rPr>
              <a:t>La SBA emitirá orientación adicional sobre la condonación de préstamos</a:t>
            </a:r>
            <a:r>
              <a:rPr lang="en-US" sz="2000" dirty="0">
                <a:solidFill>
                  <a:schemeClr val="bg1">
                    <a:lumMod val="50000"/>
                  </a:schemeClr>
                </a:solidFill>
                <a:latin typeface="Arial"/>
                <a:cs typeface="Arial"/>
              </a:rPr>
              <a:t>.</a:t>
            </a:r>
            <a:endParaRPr lang="en-US" sz="2000" dirty="0">
              <a:solidFill>
                <a:schemeClr val="bg1">
                  <a:lumMod val="50000"/>
                </a:schemeClr>
              </a:solidFill>
            </a:endParaRPr>
          </a:p>
          <a:p>
            <a:endParaRPr lang="en-US" sz="2000" dirty="0">
              <a:solidFill>
                <a:schemeClr val="bg1">
                  <a:lumMod val="50000"/>
                </a:schemeClr>
              </a:solidFill>
            </a:endParaRPr>
          </a:p>
          <a:p>
            <a:pPr lvl="1"/>
            <a:endParaRPr lang="en-US" sz="1700" dirty="0">
              <a:solidFill>
                <a:schemeClr val="bg1">
                  <a:lumMod val="50000"/>
                </a:schemeClr>
              </a:solidFill>
            </a:endParaRPr>
          </a:p>
          <a:p>
            <a:endParaRPr lang="en-US" sz="2100" dirty="0">
              <a:solidFill>
                <a:schemeClr val="bg1">
                  <a:lumMod val="50000"/>
                </a:schemeClr>
              </a:solidFill>
            </a:endParaRPr>
          </a:p>
        </p:txBody>
      </p:sp>
      <p:sp>
        <p:nvSpPr>
          <p:cNvPr id="5" name="TextBox 4">
            <a:extLst>
              <a:ext uri="{FF2B5EF4-FFF2-40B4-BE49-F238E27FC236}">
                <a16:creationId xmlns:a16="http://schemas.microsoft.com/office/drawing/2014/main" id="{F79CE574-DA49-40BA-B728-233B440E3E97}"/>
              </a:ext>
            </a:extLst>
          </p:cNvPr>
          <p:cNvSpPr txBox="1"/>
          <p:nvPr/>
        </p:nvSpPr>
        <p:spPr>
          <a:xfrm>
            <a:off x="313699" y="4969130"/>
            <a:ext cx="10674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1">
                  <a:lumMod val="50000"/>
                </a:schemeClr>
              </a:solidFill>
              <a:latin typeface="Arial"/>
              <a:cs typeface="Arial"/>
            </a:endParaRPr>
          </a:p>
        </p:txBody>
      </p:sp>
    </p:spTree>
    <p:extLst>
      <p:ext uri="{BB962C8B-B14F-4D97-AF65-F5344CB8AC3E}">
        <p14:creationId xmlns:p14="http://schemas.microsoft.com/office/powerpoint/2010/main" val="2977093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000DA-A913-4F88-B335-A9F9B4DA9117}"/>
              </a:ext>
            </a:extLst>
          </p:cNvPr>
          <p:cNvSpPr>
            <a:spLocks noGrp="1"/>
          </p:cNvSpPr>
          <p:nvPr>
            <p:ph type="body" sz="quarter" idx="10"/>
          </p:nvPr>
        </p:nvSpPr>
        <p:spPr/>
        <p:txBody>
          <a:bodyPr anchor="t"/>
          <a:lstStyle/>
          <a:p>
            <a:r>
              <a:rPr lang="es-ES" dirty="0">
                <a:latin typeface="Arial"/>
                <a:cs typeface="Arial"/>
              </a:rPr>
              <a:t>Gastos perdonables frente a gastos imperdonables
</a:t>
            </a:r>
            <a:endParaRPr lang="en-US" dirty="0"/>
          </a:p>
        </p:txBody>
      </p:sp>
      <p:sp>
        <p:nvSpPr>
          <p:cNvPr id="3" name="Content Placeholder 2">
            <a:extLst>
              <a:ext uri="{FF2B5EF4-FFF2-40B4-BE49-F238E27FC236}">
                <a16:creationId xmlns:a16="http://schemas.microsoft.com/office/drawing/2014/main" id="{DF629BF6-EF4F-4E0D-BF16-843AF5103930}"/>
              </a:ext>
            </a:extLst>
          </p:cNvPr>
          <p:cNvSpPr>
            <a:spLocks noGrp="1"/>
          </p:cNvSpPr>
          <p:nvPr>
            <p:ph sz="quarter" idx="11"/>
          </p:nvPr>
        </p:nvSpPr>
        <p:spPr/>
        <p:txBody>
          <a:bodyPr anchor="t"/>
          <a:lstStyle/>
          <a:p>
            <a:r>
              <a:rPr lang="en-US" sz="2000" i="1" dirty="0">
                <a:solidFill>
                  <a:schemeClr val="bg1">
                    <a:lumMod val="50000"/>
                  </a:schemeClr>
                </a:solidFill>
                <a:latin typeface="Arial"/>
                <a:cs typeface="Arial"/>
              </a:rPr>
              <a:t>"...</a:t>
            </a:r>
            <a:r>
              <a:rPr lang="es-ES" sz="2000" i="1" dirty="0">
                <a:solidFill>
                  <a:schemeClr val="bg1">
                    <a:lumMod val="50000"/>
                  </a:schemeClr>
                </a:solidFill>
                <a:latin typeface="Arial"/>
                <a:cs typeface="Arial"/>
              </a:rPr>
              <a:t> no más del 25 por ciento del monto de la condonación del préstamo puede ser aplicado a los costos sin nómina. (Regla final provisional de la SBA PPP, página 14</a:t>
            </a:r>
            <a:r>
              <a:rPr lang="en-US" sz="2000" i="1" dirty="0">
                <a:solidFill>
                  <a:schemeClr val="bg1">
                    <a:lumMod val="50000"/>
                  </a:schemeClr>
                </a:solidFill>
                <a:latin typeface="Arial"/>
                <a:cs typeface="Arial"/>
              </a:rPr>
              <a:t>)</a:t>
            </a:r>
            <a:endParaRPr lang="en-US" sz="2000" i="1" dirty="0">
              <a:solidFill>
                <a:schemeClr val="bg1">
                  <a:lumMod val="50000"/>
                </a:schemeClr>
              </a:solidFill>
            </a:endParaRPr>
          </a:p>
          <a:p>
            <a:r>
              <a:rPr lang="en-US" sz="2100" dirty="0">
                <a:solidFill>
                  <a:schemeClr val="bg1">
                    <a:lumMod val="50000"/>
                  </a:schemeClr>
                </a:solidFill>
                <a:latin typeface="Arial"/>
                <a:cs typeface="Arial"/>
              </a:rPr>
              <a:t>Los </a:t>
            </a:r>
            <a:r>
              <a:rPr lang="en-US" sz="2100" dirty="0" err="1">
                <a:solidFill>
                  <a:schemeClr val="bg1">
                    <a:lumMod val="50000"/>
                  </a:schemeClr>
                </a:solidFill>
                <a:latin typeface="Arial"/>
                <a:cs typeface="Arial"/>
              </a:rPr>
              <a:t>gastos</a:t>
            </a:r>
            <a:r>
              <a:rPr lang="en-US" sz="2100" dirty="0">
                <a:solidFill>
                  <a:schemeClr val="bg1">
                    <a:lumMod val="50000"/>
                  </a:schemeClr>
                </a:solidFill>
                <a:latin typeface="Arial"/>
                <a:cs typeface="Arial"/>
              </a:rPr>
              <a:t> </a:t>
            </a:r>
            <a:r>
              <a:rPr lang="en-US" sz="2100" dirty="0" err="1">
                <a:solidFill>
                  <a:schemeClr val="bg1">
                    <a:lumMod val="50000"/>
                  </a:schemeClr>
                </a:solidFill>
                <a:latin typeface="Arial"/>
                <a:cs typeface="Arial"/>
              </a:rPr>
              <a:t>perdonables</a:t>
            </a:r>
            <a:r>
              <a:rPr lang="en-US" sz="2100" dirty="0">
                <a:solidFill>
                  <a:schemeClr val="bg1">
                    <a:lumMod val="50000"/>
                  </a:schemeClr>
                </a:solidFill>
                <a:latin typeface="Arial"/>
                <a:cs typeface="Arial"/>
              </a:rPr>
              <a:t> </a:t>
            </a:r>
            <a:r>
              <a:rPr lang="en-US" sz="2100" dirty="0" err="1">
                <a:solidFill>
                  <a:schemeClr val="bg1">
                    <a:lumMod val="50000"/>
                  </a:schemeClr>
                </a:solidFill>
                <a:latin typeface="Arial"/>
                <a:cs typeface="Arial"/>
              </a:rPr>
              <a:t>incluyen</a:t>
            </a:r>
            <a:r>
              <a:rPr lang="en-US" sz="2100" dirty="0">
                <a:solidFill>
                  <a:schemeClr val="bg1">
                    <a:lumMod val="50000"/>
                  </a:schemeClr>
                </a:solidFill>
                <a:latin typeface="Arial"/>
                <a:cs typeface="Arial"/>
              </a:rPr>
              <a:t>:</a:t>
            </a:r>
            <a:endParaRPr lang="en-US" sz="2100" dirty="0">
              <a:solidFill>
                <a:schemeClr val="bg1">
                  <a:lumMod val="50000"/>
                </a:schemeClr>
              </a:solidFill>
            </a:endParaRPr>
          </a:p>
          <a:p>
            <a:pPr lvl="1"/>
            <a:r>
              <a:rPr lang="en-US" sz="1700" dirty="0" err="1">
                <a:solidFill>
                  <a:schemeClr val="bg1">
                    <a:lumMod val="50000"/>
                  </a:schemeClr>
                </a:solidFill>
                <a:latin typeface="Arial"/>
                <a:cs typeface="Arial"/>
              </a:rPr>
              <a:t>Costos</a:t>
            </a:r>
            <a:r>
              <a:rPr lang="en-US" sz="1700" dirty="0">
                <a:solidFill>
                  <a:schemeClr val="bg1">
                    <a:lumMod val="50000"/>
                  </a:schemeClr>
                </a:solidFill>
                <a:latin typeface="Arial"/>
                <a:cs typeface="Arial"/>
              </a:rPr>
              <a:t> de </a:t>
            </a:r>
            <a:r>
              <a:rPr lang="en-US" sz="1700" dirty="0" err="1">
                <a:solidFill>
                  <a:schemeClr val="bg1">
                    <a:lumMod val="50000"/>
                  </a:schemeClr>
                </a:solidFill>
                <a:latin typeface="Arial"/>
                <a:cs typeface="Arial"/>
              </a:rPr>
              <a:t>nómina</a:t>
            </a:r>
            <a:r>
              <a:rPr lang="en-US" sz="1700" dirty="0">
                <a:solidFill>
                  <a:schemeClr val="bg1">
                    <a:lumMod val="50000"/>
                  </a:schemeClr>
                </a:solidFill>
                <a:latin typeface="Arial"/>
                <a:cs typeface="Arial"/>
              </a:rPr>
              <a:t>
</a:t>
            </a:r>
            <a:r>
              <a:rPr lang="es-ES" sz="1700" dirty="0">
                <a:solidFill>
                  <a:schemeClr val="bg1">
                    <a:lumMod val="50000"/>
                  </a:schemeClr>
                </a:solidFill>
                <a:latin typeface="Arial"/>
                <a:cs typeface="Arial"/>
              </a:rPr>
              <a:t>Pagos de intereses sobre cualquier obligación hipotecaria cubierta (que no incluirá ningún prepago o pago de capital </a:t>
            </a:r>
            <a:r>
              <a:rPr lang="en-US" sz="1700" dirty="0">
                <a:solidFill>
                  <a:schemeClr val="bg1">
                    <a:lumMod val="50000"/>
                  </a:schemeClr>
                </a:solidFill>
                <a:latin typeface="Arial"/>
                <a:cs typeface="Arial"/>
              </a:rPr>
              <a:t>)</a:t>
            </a:r>
          </a:p>
          <a:p>
            <a:pPr lvl="1"/>
            <a:r>
              <a:rPr lang="es-ES" sz="1700" dirty="0">
                <a:solidFill>
                  <a:schemeClr val="bg1">
                    <a:lumMod val="50000"/>
                  </a:schemeClr>
                </a:solidFill>
                <a:latin typeface="Arial"/>
                <a:cs typeface="Arial"/>
              </a:rPr>
              <a:t>Pagos por cualquier obligación de alquiler cubierto
Pagos de utilidades cubiertos</a:t>
            </a:r>
          </a:p>
          <a:p>
            <a:pPr lvl="1"/>
            <a:endParaRPr lang="en-US" sz="1700" dirty="0">
              <a:solidFill>
                <a:schemeClr val="bg1">
                  <a:lumMod val="50000"/>
                </a:schemeClr>
              </a:solidFill>
              <a:latin typeface="Arial"/>
              <a:cs typeface="Arial"/>
            </a:endParaRPr>
          </a:p>
          <a:p>
            <a:r>
              <a:rPr lang="es-ES" sz="2100" dirty="0">
                <a:solidFill>
                  <a:schemeClr val="bg1">
                    <a:lumMod val="50000"/>
                  </a:schemeClr>
                </a:solidFill>
                <a:latin typeface="Arial"/>
                <a:cs typeface="Arial"/>
              </a:rPr>
              <a:t>Otros 7(a) </a:t>
            </a:r>
            <a:r>
              <a:rPr lang="es-ES" sz="2100" dirty="0">
                <a:solidFill>
                  <a:srgbClr val="FF0000"/>
                </a:solidFill>
                <a:latin typeface="Arial"/>
                <a:cs typeface="Arial"/>
              </a:rPr>
              <a:t>gastos elegibles no pueden ser perdonados</a:t>
            </a:r>
            <a:r>
              <a:rPr lang="es-ES" sz="2100" dirty="0">
                <a:solidFill>
                  <a:schemeClr val="bg1">
                    <a:lumMod val="50000"/>
                  </a:schemeClr>
                </a:solidFill>
                <a:latin typeface="Arial"/>
                <a:cs typeface="Arial"/>
              </a:rPr>
              <a:t>. Los gastos que no se condonen seguirán siendo un préstamo bajo los términos del programa PPP (</a:t>
            </a:r>
            <a:r>
              <a:rPr lang="es-ES" sz="2100" dirty="0">
                <a:solidFill>
                  <a:srgbClr val="FF0000"/>
                </a:solidFill>
                <a:latin typeface="Arial"/>
                <a:cs typeface="Arial"/>
              </a:rPr>
              <a:t>tasa de interés del 1%, vencimiento a 2 años.) </a:t>
            </a:r>
            <a:endParaRPr lang="en-US" dirty="0">
              <a:solidFill>
                <a:srgbClr val="FF0000"/>
              </a:solidFill>
              <a:latin typeface="Arial"/>
              <a:cs typeface="Arial"/>
            </a:endParaRPr>
          </a:p>
        </p:txBody>
      </p:sp>
    </p:spTree>
    <p:extLst>
      <p:ext uri="{BB962C8B-B14F-4D97-AF65-F5344CB8AC3E}">
        <p14:creationId xmlns:p14="http://schemas.microsoft.com/office/powerpoint/2010/main" val="2623917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069857D-EC82-D44A-B610-D6D60619BF8E}"/>
              </a:ext>
            </a:extLst>
          </p:cNvPr>
          <p:cNvSpPr/>
          <p:nvPr/>
        </p:nvSpPr>
        <p:spPr>
          <a:xfrm>
            <a:off x="873899" y="4596106"/>
            <a:ext cx="3164072" cy="1234424"/>
          </a:xfrm>
          <a:prstGeom prst="roundRect">
            <a:avLst/>
          </a:prstGeom>
          <a:solidFill>
            <a:srgbClr val="CF45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C5F9F75-CECB-1649-AFE5-58E74582DB63}"/>
              </a:ext>
            </a:extLst>
          </p:cNvPr>
          <p:cNvSpPr/>
          <p:nvPr/>
        </p:nvSpPr>
        <p:spPr>
          <a:xfrm>
            <a:off x="816177" y="4641352"/>
            <a:ext cx="3052360" cy="1178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latin typeface="Arial"/>
                <a:cs typeface="Arial"/>
              </a:rPr>
              <a:t>COSTO DE NÓMINA
</a:t>
            </a:r>
            <a:endParaRPr lang="en-US" sz="1200" dirty="0">
              <a:solidFill>
                <a:srgbClr val="FFFFFF"/>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8E6E41F-8E21-874B-86EB-D48F7661D3CD}"/>
              </a:ext>
            </a:extLst>
          </p:cNvPr>
          <p:cNvSpPr/>
          <p:nvPr/>
        </p:nvSpPr>
        <p:spPr>
          <a:xfrm>
            <a:off x="741411" y="4150967"/>
            <a:ext cx="6253635" cy="707886"/>
          </a:xfrm>
          <a:prstGeom prst="rect">
            <a:avLst/>
          </a:prstGeom>
        </p:spPr>
        <p:txBody>
          <a:bodyPr wrap="none" anchor="t">
            <a:spAutoFit/>
          </a:bodyPr>
          <a:lstStyle/>
          <a:p>
            <a:r>
              <a:rPr lang="es-ES" sz="2000" b="1" dirty="0">
                <a:solidFill>
                  <a:schemeClr val="accent1"/>
                </a:solidFill>
                <a:latin typeface="Arial"/>
                <a:cs typeface="Arial"/>
              </a:rPr>
              <a:t>Reducción basada en la reducción de los salarios
</a:t>
            </a:r>
            <a:endParaRPr lang="en-US" sz="2000" b="1" dirty="0">
              <a:solidFill>
                <a:schemeClr val="accent1"/>
              </a:solidFill>
              <a:effectLst/>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D2AD8C03-10B8-794C-B6CE-DC7654356E05}"/>
              </a:ext>
            </a:extLst>
          </p:cNvPr>
          <p:cNvSpPr/>
          <p:nvPr/>
        </p:nvSpPr>
        <p:spPr>
          <a:xfrm>
            <a:off x="1021976" y="1754298"/>
            <a:ext cx="1854488" cy="18544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ACA5D79A-2343-9B40-B013-783B6663EE52}"/>
              </a:ext>
            </a:extLst>
          </p:cNvPr>
          <p:cNvSpPr/>
          <p:nvPr/>
        </p:nvSpPr>
        <p:spPr>
          <a:xfrm>
            <a:off x="898748" y="1808813"/>
            <a:ext cx="2100943" cy="1687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latin typeface="Arial"/>
                <a:cs typeface="Arial"/>
              </a:rPr>
              <a:t>COSTO DE NÓMINA
</a:t>
            </a:r>
            <a:endParaRPr lang="en-US" sz="1200" dirty="0">
              <a:solidFill>
                <a:srgbClr val="FFFFFF"/>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1F505232-ED07-7B4B-92A0-1CD321A2D2FF}"/>
              </a:ext>
            </a:extLst>
          </p:cNvPr>
          <p:cNvSpPr/>
          <p:nvPr/>
        </p:nvSpPr>
        <p:spPr>
          <a:xfrm>
            <a:off x="4007223" y="1754298"/>
            <a:ext cx="1854488" cy="1854488"/>
          </a:xfrm>
          <a:prstGeom prst="roundRect">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1859709-E332-2A4C-B49B-E5C2FD1763A4}"/>
              </a:ext>
            </a:extLst>
          </p:cNvPr>
          <p:cNvSpPr/>
          <p:nvPr/>
        </p:nvSpPr>
        <p:spPr>
          <a:xfrm>
            <a:off x="3868537" y="1808813"/>
            <a:ext cx="2100943" cy="1687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latin typeface="Arial" panose="020B0604020202020204" pitchFamily="34" charset="0"/>
                <a:cs typeface="Arial" panose="020B0604020202020204" pitchFamily="34" charset="0"/>
              </a:rPr>
              <a:t>Número promedio de empleados equivalentes a tiempo completo (FTE) por mes durante las 8 semanas a partir de la </a:t>
            </a:r>
            <a:r>
              <a:rPr lang="es-ES" sz="1200" dirty="0" err="1">
                <a:solidFill>
                  <a:schemeClr val="bg1"/>
                </a:solidFill>
                <a:latin typeface="Arial" panose="020B0604020202020204" pitchFamily="34" charset="0"/>
                <a:cs typeface="Arial" panose="020B0604020202020204" pitchFamily="34" charset="0"/>
              </a:rPr>
              <a:t>originación</a:t>
            </a:r>
            <a:r>
              <a:rPr lang="es-ES" sz="1200" dirty="0">
                <a:solidFill>
                  <a:schemeClr val="bg1"/>
                </a:solidFill>
                <a:latin typeface="Arial" panose="020B0604020202020204" pitchFamily="34" charset="0"/>
                <a:cs typeface="Arial" panose="020B0604020202020204" pitchFamily="34" charset="0"/>
              </a:rPr>
              <a:t> de préstamos
</a:t>
            </a:r>
            <a:endParaRPr lang="en-US" sz="1200"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78F7BAA-C09B-9345-BDB0-02CFBC2D13C3}"/>
              </a:ext>
            </a:extLst>
          </p:cNvPr>
          <p:cNvSpPr/>
          <p:nvPr/>
        </p:nvSpPr>
        <p:spPr>
          <a:xfrm>
            <a:off x="883101" y="1009715"/>
            <a:ext cx="6742403" cy="1015663"/>
          </a:xfrm>
          <a:prstGeom prst="rect">
            <a:avLst/>
          </a:prstGeom>
        </p:spPr>
        <p:txBody>
          <a:bodyPr wrap="square" anchor="t">
            <a:spAutoFit/>
          </a:bodyPr>
          <a:lstStyle/>
          <a:p>
            <a:r>
              <a:rPr lang="es-ES" sz="2000" b="1" dirty="0">
                <a:solidFill>
                  <a:schemeClr val="accent1"/>
                </a:solidFill>
                <a:latin typeface="Arial"/>
                <a:cs typeface="Arial"/>
              </a:rPr>
              <a:t>Reducción basada en la reducción del número de empleados
</a:t>
            </a:r>
            <a:endParaRPr lang="en-US" sz="2000" b="1" dirty="0">
              <a:solidFill>
                <a:schemeClr val="accent1"/>
              </a:solidFill>
              <a:latin typeface="Arial"/>
              <a:cs typeface="Arial"/>
            </a:endParaRPr>
          </a:p>
        </p:txBody>
      </p:sp>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735987" y="456368"/>
            <a:ext cx="9236075" cy="365125"/>
          </a:xfrm>
        </p:spPr>
        <p:txBody>
          <a:bodyPr anchor="t"/>
          <a:lstStyle/>
          <a:p>
            <a:r>
              <a:rPr lang="es-ES" dirty="0">
                <a:latin typeface="Arial"/>
                <a:cs typeface="Arial"/>
              </a:rPr>
              <a:t>Determinación de la reducción del perdón</a:t>
            </a:r>
            <a:r>
              <a:rPr lang="en-US" i="1" dirty="0">
                <a:latin typeface="Arial"/>
                <a:cs typeface="Arial"/>
              </a:rPr>
              <a:t> </a:t>
            </a:r>
            <a:endParaRPr lang="en-US" i="1" dirty="0"/>
          </a:p>
        </p:txBody>
      </p:sp>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6990050" y="1489503"/>
            <a:ext cx="4741575" cy="4447117"/>
          </a:xfrm>
        </p:spPr>
        <p:txBody>
          <a:bodyPr/>
          <a:lstStyle/>
          <a:p>
            <a:pPr lvl="1" fontAlgn="t">
              <a:spcAft>
                <a:spcPts val="0"/>
              </a:spcAft>
              <a:buFont typeface="Arial" panose="020B0604020202020204" pitchFamily="34" charset="0"/>
              <a:buChar char="•"/>
            </a:pPr>
            <a:r>
              <a:rPr lang="en-US" sz="1600" b="1" dirty="0" err="1">
                <a:solidFill>
                  <a:srgbClr val="517B29"/>
                </a:solidFill>
              </a:rPr>
              <a:t>Opción</a:t>
            </a:r>
            <a:r>
              <a:rPr lang="en-US" sz="1600" b="1" dirty="0">
                <a:solidFill>
                  <a:srgbClr val="517B29"/>
                </a:solidFill>
              </a:rPr>
              <a:t> 1:</a:t>
            </a:r>
          </a:p>
          <a:p>
            <a:pPr lvl="2" fontAlgn="t">
              <a:buFont typeface="Arial" panose="020B0604020202020204" pitchFamily="34" charset="0"/>
              <a:buChar char="•"/>
            </a:pPr>
            <a:r>
              <a:rPr lang="en-US" sz="1200" b="0" dirty="0" err="1">
                <a:solidFill>
                  <a:srgbClr val="787878"/>
                </a:solidFill>
              </a:rPr>
              <a:t>Promedio</a:t>
            </a:r>
            <a:r>
              <a:rPr lang="en-US" sz="1200" b="0" dirty="0">
                <a:solidFill>
                  <a:srgbClr val="787878"/>
                </a:solidFill>
              </a:rPr>
              <a:t> de FTEs por </a:t>
            </a:r>
            <a:r>
              <a:rPr lang="en-US" sz="1200" b="0" dirty="0" err="1">
                <a:solidFill>
                  <a:srgbClr val="787878"/>
                </a:solidFill>
              </a:rPr>
              <a:t>mes</a:t>
            </a:r>
            <a:r>
              <a:rPr lang="en-US" sz="1200" b="0" dirty="0">
                <a:solidFill>
                  <a:srgbClr val="787878"/>
                </a:solidFill>
              </a:rPr>
              <a:t> </a:t>
            </a:r>
            <a:r>
              <a:rPr lang="en-US" sz="1200" b="0" dirty="0" err="1">
                <a:solidFill>
                  <a:srgbClr val="787878"/>
                </a:solidFill>
              </a:rPr>
              <a:t>desde</a:t>
            </a:r>
            <a:r>
              <a:rPr lang="en-US" sz="1200" b="0" dirty="0">
                <a:solidFill>
                  <a:srgbClr val="787878"/>
                </a:solidFill>
              </a:rPr>
              <a:t> </a:t>
            </a:r>
            <a:r>
              <a:rPr lang="en-US" sz="1200" b="0" dirty="0" err="1">
                <a:solidFill>
                  <a:srgbClr val="787878"/>
                </a:solidFill>
              </a:rPr>
              <a:t>febrero</a:t>
            </a:r>
            <a:r>
              <a:rPr lang="en-US" sz="1200" b="0" dirty="0">
                <a:solidFill>
                  <a:srgbClr val="787878"/>
                </a:solidFill>
              </a:rPr>
              <a:t> 15 2019 hasta </a:t>
            </a:r>
            <a:r>
              <a:rPr lang="en-US" sz="1200" b="0" dirty="0" err="1">
                <a:solidFill>
                  <a:srgbClr val="787878"/>
                </a:solidFill>
              </a:rPr>
              <a:t>junio</a:t>
            </a:r>
            <a:r>
              <a:rPr lang="en-US" sz="1200" b="0" dirty="0">
                <a:solidFill>
                  <a:srgbClr val="787878"/>
                </a:solidFill>
              </a:rPr>
              <a:t> 30 de 2019</a:t>
            </a:r>
          </a:p>
          <a:p>
            <a:pPr lvl="1" fontAlgn="t">
              <a:spcAft>
                <a:spcPts val="0"/>
              </a:spcAft>
              <a:buFont typeface="Arial" panose="020B0604020202020204" pitchFamily="34" charset="0"/>
              <a:buChar char="•"/>
            </a:pPr>
            <a:r>
              <a:rPr lang="en-US" sz="1600" b="1" dirty="0">
                <a:solidFill>
                  <a:srgbClr val="517B29"/>
                </a:solidFill>
              </a:rPr>
              <a:t> </a:t>
            </a:r>
            <a:r>
              <a:rPr lang="en-US" sz="1600" b="1" dirty="0" err="1">
                <a:solidFill>
                  <a:srgbClr val="517B29"/>
                </a:solidFill>
              </a:rPr>
              <a:t>Opción</a:t>
            </a:r>
            <a:r>
              <a:rPr lang="en-US" sz="1600" b="1" dirty="0">
                <a:solidFill>
                  <a:srgbClr val="517B29"/>
                </a:solidFill>
              </a:rPr>
              <a:t> 2:</a:t>
            </a:r>
          </a:p>
          <a:p>
            <a:pPr lvl="2" fontAlgn="t">
              <a:buFont typeface="Arial" panose="020B0604020202020204" pitchFamily="34" charset="0"/>
              <a:buChar char="•"/>
            </a:pPr>
            <a:r>
              <a:rPr lang="en-US" sz="1400" b="0" dirty="0" err="1">
                <a:solidFill>
                  <a:srgbClr val="787878"/>
                </a:solidFill>
              </a:rPr>
              <a:t>Promedio</a:t>
            </a:r>
            <a:r>
              <a:rPr lang="en-US" sz="1400" b="0" dirty="0">
                <a:solidFill>
                  <a:srgbClr val="787878"/>
                </a:solidFill>
              </a:rPr>
              <a:t> de </a:t>
            </a:r>
            <a:r>
              <a:rPr lang="en-US" sz="1400" b="0" dirty="0" err="1">
                <a:solidFill>
                  <a:srgbClr val="787878"/>
                </a:solidFill>
              </a:rPr>
              <a:t>numero</a:t>
            </a:r>
            <a:r>
              <a:rPr lang="en-US" sz="1400" b="0" dirty="0">
                <a:solidFill>
                  <a:srgbClr val="787878"/>
                </a:solidFill>
              </a:rPr>
              <a:t> de FTEs por </a:t>
            </a:r>
            <a:r>
              <a:rPr lang="en-US" sz="1400" b="0" dirty="0" err="1">
                <a:solidFill>
                  <a:srgbClr val="787878"/>
                </a:solidFill>
              </a:rPr>
              <a:t>mes</a:t>
            </a:r>
            <a:r>
              <a:rPr lang="en-US" sz="1400" b="0" dirty="0">
                <a:solidFill>
                  <a:srgbClr val="787878"/>
                </a:solidFill>
              </a:rPr>
              <a:t> </a:t>
            </a:r>
            <a:r>
              <a:rPr lang="en-US" sz="1400" b="0" dirty="0" err="1">
                <a:solidFill>
                  <a:srgbClr val="787878"/>
                </a:solidFill>
              </a:rPr>
              <a:t>desde</a:t>
            </a:r>
            <a:r>
              <a:rPr lang="en-US" sz="1400" b="0" dirty="0">
                <a:solidFill>
                  <a:srgbClr val="787878"/>
                </a:solidFill>
              </a:rPr>
              <a:t> </a:t>
            </a:r>
            <a:r>
              <a:rPr lang="en-US" sz="1400" dirty="0" err="1">
                <a:solidFill>
                  <a:srgbClr val="787878"/>
                </a:solidFill>
              </a:rPr>
              <a:t>enero</a:t>
            </a:r>
            <a:r>
              <a:rPr lang="en-US" sz="1400" dirty="0">
                <a:solidFill>
                  <a:srgbClr val="787878"/>
                </a:solidFill>
              </a:rPr>
              <a:t> 1ro 2020 al </a:t>
            </a:r>
            <a:r>
              <a:rPr lang="en-US" sz="1400" dirty="0" err="1">
                <a:solidFill>
                  <a:srgbClr val="787878"/>
                </a:solidFill>
              </a:rPr>
              <a:t>febrero</a:t>
            </a:r>
            <a:r>
              <a:rPr lang="en-US" sz="1400" dirty="0">
                <a:solidFill>
                  <a:srgbClr val="787878"/>
                </a:solidFill>
              </a:rPr>
              <a:t> 29 2020</a:t>
            </a:r>
            <a:endParaRPr lang="en-US" sz="1400" b="0" dirty="0">
              <a:solidFill>
                <a:srgbClr val="787878"/>
              </a:solidFill>
            </a:endParaRPr>
          </a:p>
          <a:p>
            <a:pPr marL="457200" lvl="1" indent="0" fontAlgn="t">
              <a:spcAft>
                <a:spcPts val="0"/>
              </a:spcAft>
              <a:buNone/>
            </a:pPr>
            <a:r>
              <a:rPr lang="en-US" sz="1600" b="1" dirty="0">
                <a:solidFill>
                  <a:srgbClr val="517B29"/>
                </a:solidFill>
              </a:rPr>
              <a:t>Para </a:t>
            </a:r>
            <a:r>
              <a:rPr lang="en-US" sz="1600" b="1" dirty="0" err="1">
                <a:solidFill>
                  <a:srgbClr val="517B29"/>
                </a:solidFill>
              </a:rPr>
              <a:t>empleadores</a:t>
            </a:r>
            <a:r>
              <a:rPr lang="en-US" sz="1600" b="1" dirty="0">
                <a:solidFill>
                  <a:srgbClr val="517B29"/>
                </a:solidFill>
              </a:rPr>
              <a:t> de </a:t>
            </a:r>
            <a:r>
              <a:rPr lang="en-US" sz="1600" b="1" dirty="0" err="1">
                <a:solidFill>
                  <a:srgbClr val="517B29"/>
                </a:solidFill>
              </a:rPr>
              <a:t>temporada</a:t>
            </a:r>
            <a:r>
              <a:rPr lang="en-US" sz="1600" b="1" dirty="0">
                <a:solidFill>
                  <a:srgbClr val="517B29"/>
                </a:solidFill>
              </a:rPr>
              <a:t>:</a:t>
            </a:r>
          </a:p>
          <a:p>
            <a:pPr lvl="2" fontAlgn="t"/>
            <a:r>
              <a:rPr lang="es-ES" sz="1400" dirty="0">
                <a:solidFill>
                  <a:srgbClr val="787878"/>
                </a:solidFill>
              </a:rPr>
              <a:t>Número medio de </a:t>
            </a:r>
            <a:r>
              <a:rPr lang="es-ES" sz="1400" dirty="0" err="1">
                <a:solidFill>
                  <a:srgbClr val="787878"/>
                </a:solidFill>
              </a:rPr>
              <a:t>FTEs</a:t>
            </a:r>
            <a:r>
              <a:rPr lang="es-ES" sz="1400" dirty="0">
                <a:solidFill>
                  <a:srgbClr val="787878"/>
                </a:solidFill>
              </a:rPr>
              <a:t> por mes del 15 de febrero de 2019 al 30 de junio de 2019</a:t>
            </a:r>
            <a:endParaRPr lang="en-US" sz="1200" dirty="0">
              <a:solidFill>
                <a:srgbClr val="787878"/>
              </a:solidFill>
            </a:endParaRPr>
          </a:p>
          <a:p>
            <a:pPr marL="0" indent="0" fontAlgn="t">
              <a:buNone/>
            </a:pPr>
            <a:r>
              <a:rPr lang="es-ES" sz="2000" dirty="0">
                <a:solidFill>
                  <a:srgbClr val="FF0000"/>
                </a:solidFill>
              </a:rPr>
              <a:t>*FTE=Empleados a Tiempo Completo</a:t>
            </a:r>
            <a:endParaRPr lang="en-US" sz="2000" dirty="0">
              <a:solidFill>
                <a:srgbClr val="FF0000"/>
              </a:solidFill>
            </a:endParaRPr>
          </a:p>
        </p:txBody>
      </p:sp>
      <p:sp>
        <p:nvSpPr>
          <p:cNvPr id="38" name="Text Placeholder 5">
            <a:extLst>
              <a:ext uri="{FF2B5EF4-FFF2-40B4-BE49-F238E27FC236}">
                <a16:creationId xmlns:a16="http://schemas.microsoft.com/office/drawing/2014/main" id="{E8872C4F-EDAB-4041-89EC-33B041DA77C8}"/>
              </a:ext>
            </a:extLst>
          </p:cNvPr>
          <p:cNvSpPr>
            <a:spLocks noGrp="1"/>
          </p:cNvSpPr>
          <p:nvPr>
            <p:ph type="body" sz="quarter" idx="4294967295"/>
          </p:nvPr>
        </p:nvSpPr>
        <p:spPr>
          <a:xfrm>
            <a:off x="11731625" y="6215063"/>
            <a:ext cx="460375" cy="406400"/>
          </a:xfrm>
        </p:spPr>
        <p:txBody>
          <a:bodyPr>
            <a:normAutofit fontScale="47500" lnSpcReduction="20000"/>
          </a:bodyPr>
          <a:lstStyle/>
          <a:p>
            <a:fld id="{3C9189BD-6747-3C4B-80F6-094F7A9527A5}" type="slidenum">
              <a:rPr lang="en-US" smtClean="0"/>
              <a:t>35</a:t>
            </a:fld>
            <a:endParaRPr lang="en-US"/>
          </a:p>
        </p:txBody>
      </p:sp>
      <p:cxnSp>
        <p:nvCxnSpPr>
          <p:cNvPr id="8" name="Straight Connector 7">
            <a:extLst>
              <a:ext uri="{FF2B5EF4-FFF2-40B4-BE49-F238E27FC236}">
                <a16:creationId xmlns:a16="http://schemas.microsoft.com/office/drawing/2014/main" id="{A40F8036-D046-234D-A71A-5451EBD17BD9}"/>
              </a:ext>
            </a:extLst>
          </p:cNvPr>
          <p:cNvCxnSpPr>
            <a:cxnSpLocks/>
          </p:cNvCxnSpPr>
          <p:nvPr/>
        </p:nvCxnSpPr>
        <p:spPr>
          <a:xfrm>
            <a:off x="3266757" y="2445514"/>
            <a:ext cx="357690" cy="364909"/>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35B155-1A6E-9041-9F19-1586F9EDBB19}"/>
              </a:ext>
            </a:extLst>
          </p:cNvPr>
          <p:cNvCxnSpPr>
            <a:cxnSpLocks/>
          </p:cNvCxnSpPr>
          <p:nvPr/>
        </p:nvCxnSpPr>
        <p:spPr>
          <a:xfrm>
            <a:off x="6404155" y="2624268"/>
            <a:ext cx="538123" cy="0"/>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5FF97E9-A323-2241-A671-5512DB61F16C}"/>
              </a:ext>
            </a:extLst>
          </p:cNvPr>
          <p:cNvCxnSpPr>
            <a:cxnSpLocks/>
          </p:cNvCxnSpPr>
          <p:nvPr/>
        </p:nvCxnSpPr>
        <p:spPr>
          <a:xfrm flipV="1">
            <a:off x="3276360" y="2440755"/>
            <a:ext cx="338484" cy="369668"/>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04AFEF2-1D0B-A94E-AC58-382D1DD1A127}"/>
              </a:ext>
            </a:extLst>
          </p:cNvPr>
          <p:cNvSpPr/>
          <p:nvPr/>
        </p:nvSpPr>
        <p:spPr>
          <a:xfrm>
            <a:off x="6603785" y="2361319"/>
            <a:ext cx="138863" cy="137056"/>
          </a:xfrm>
          <a:prstGeom prst="ellipse">
            <a:avLst/>
          </a:prstGeom>
          <a:solidFill>
            <a:srgbClr val="78787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37B252-3508-9F40-AE26-D50F87554A17}"/>
              </a:ext>
            </a:extLst>
          </p:cNvPr>
          <p:cNvSpPr/>
          <p:nvPr/>
        </p:nvSpPr>
        <p:spPr>
          <a:xfrm>
            <a:off x="6603785" y="2758506"/>
            <a:ext cx="138863" cy="137056"/>
          </a:xfrm>
          <a:prstGeom prst="ellipse">
            <a:avLst/>
          </a:prstGeom>
          <a:solidFill>
            <a:srgbClr val="78787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9071224-789E-4645-9671-0A663A4C4D45}"/>
              </a:ext>
            </a:extLst>
          </p:cNvPr>
          <p:cNvSpPr/>
          <p:nvPr/>
        </p:nvSpPr>
        <p:spPr>
          <a:xfrm>
            <a:off x="5124655" y="4549644"/>
            <a:ext cx="6207236" cy="1754326"/>
          </a:xfrm>
          <a:prstGeom prst="rect">
            <a:avLst/>
          </a:prstGeom>
        </p:spPr>
        <p:txBody>
          <a:bodyPr wrap="square" anchor="t">
            <a:spAutoFit/>
          </a:bodyPr>
          <a:lstStyle/>
          <a:p>
            <a:r>
              <a:rPr lang="es-ES" b="1" dirty="0">
                <a:solidFill>
                  <a:srgbClr val="517B29"/>
                </a:solidFill>
                <a:latin typeface="Arial"/>
                <a:cs typeface="Arial"/>
              </a:rPr>
              <a:t>Para cualquier empleado que no ganó durante ningún período de pago en 2019, </a:t>
            </a:r>
            <a:r>
              <a:rPr lang="es-ES" dirty="0">
                <a:solidFill>
                  <a:srgbClr val="517B29"/>
                </a:solidFill>
                <a:latin typeface="Arial"/>
                <a:cs typeface="Arial"/>
              </a:rPr>
              <a:t>los salarios a una tasa anualizada superior a $100,000, el monto de cualquier reducción en los salarios que es mayor que 25% en comparación con su trimestre completo más reciente.</a:t>
            </a:r>
            <a:r>
              <a:rPr lang="es-ES" b="1" dirty="0">
                <a:solidFill>
                  <a:srgbClr val="517B29"/>
                </a:solidFill>
                <a:latin typeface="Arial"/>
                <a:cs typeface="Arial"/>
              </a:rPr>
              <a:t>
</a:t>
            </a:r>
            <a:endParaRPr lang="en-US" dirty="0">
              <a:solidFill>
                <a:srgbClr val="787878"/>
              </a:solidFill>
              <a:latin typeface="Arial"/>
              <a:cs typeface="Arial"/>
            </a:endParaRPr>
          </a:p>
        </p:txBody>
      </p:sp>
      <p:cxnSp>
        <p:nvCxnSpPr>
          <p:cNvPr id="23" name="Straight Connector 22">
            <a:extLst>
              <a:ext uri="{FF2B5EF4-FFF2-40B4-BE49-F238E27FC236}">
                <a16:creationId xmlns:a16="http://schemas.microsoft.com/office/drawing/2014/main" id="{E47466F8-872E-4620-A588-F6D380A56304}"/>
              </a:ext>
            </a:extLst>
          </p:cNvPr>
          <p:cNvCxnSpPr>
            <a:cxnSpLocks/>
          </p:cNvCxnSpPr>
          <p:nvPr/>
        </p:nvCxnSpPr>
        <p:spPr>
          <a:xfrm>
            <a:off x="4342650" y="5184953"/>
            <a:ext cx="538123" cy="0"/>
          </a:xfrm>
          <a:prstGeom prst="line">
            <a:avLst/>
          </a:prstGeom>
          <a:ln w="76200">
            <a:solidFill>
              <a:srgbClr val="7878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618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210E39-7073-4359-A81B-6789A6E37D3A}"/>
              </a:ext>
            </a:extLst>
          </p:cNvPr>
          <p:cNvSpPr>
            <a:spLocks noGrp="1"/>
          </p:cNvSpPr>
          <p:nvPr>
            <p:ph type="body" sz="quarter" idx="10"/>
          </p:nvPr>
        </p:nvSpPr>
        <p:spPr/>
        <p:txBody>
          <a:bodyPr anchor="t"/>
          <a:lstStyle/>
          <a:p>
            <a:r>
              <a:rPr lang="es-ES" dirty="0">
                <a:latin typeface="Arial"/>
                <a:cs typeface="Arial"/>
              </a:rPr>
              <a:t>¿Qué pasa si ya he hecho cambios en el número de empleados o salarios</a:t>
            </a:r>
            <a:r>
              <a:rPr lang="en-US" dirty="0">
                <a:latin typeface="Arial"/>
                <a:cs typeface="Arial"/>
              </a:rPr>
              <a:t>?</a:t>
            </a:r>
            <a:endParaRPr lang="en-US" dirty="0"/>
          </a:p>
        </p:txBody>
      </p:sp>
      <p:sp>
        <p:nvSpPr>
          <p:cNvPr id="3" name="Content Placeholder 2">
            <a:extLst>
              <a:ext uri="{FF2B5EF4-FFF2-40B4-BE49-F238E27FC236}">
                <a16:creationId xmlns:a16="http://schemas.microsoft.com/office/drawing/2014/main" id="{99F2E47A-DA8F-4B4F-9330-16C5B773D2F8}"/>
              </a:ext>
            </a:extLst>
          </p:cNvPr>
          <p:cNvSpPr>
            <a:spLocks noGrp="1"/>
          </p:cNvSpPr>
          <p:nvPr>
            <p:ph sz="quarter" idx="11"/>
          </p:nvPr>
        </p:nvSpPr>
        <p:spPr>
          <a:xfrm>
            <a:off x="987842" y="1484740"/>
            <a:ext cx="8458238" cy="4447117"/>
          </a:xfrm>
        </p:spPr>
        <p:txBody>
          <a:bodyPr anchor="t"/>
          <a:lstStyle/>
          <a:p>
            <a:r>
              <a:rPr lang="es-ES" sz="2000" dirty="0">
                <a:solidFill>
                  <a:schemeClr val="bg1">
                    <a:lumMod val="50000"/>
                  </a:schemeClr>
                </a:solidFill>
                <a:latin typeface="Arial"/>
                <a:cs typeface="Arial"/>
              </a:rPr>
              <a:t>La cantidad de perdón de préstamos no se reducirán si las reducciones de empleo o salarios que se producen durante el período que comienza el 15 de febrero de 2020 y terminan 30 días después de la promulgación de la Ley CARES (26 de abril de 2020) se eliminan antes del 30 de junio de 2020</a:t>
            </a:r>
            <a:r>
              <a:rPr lang="en-US" sz="2000" dirty="0">
                <a:solidFill>
                  <a:schemeClr val="bg1">
                    <a:lumMod val="50000"/>
                  </a:schemeClr>
                </a:solidFill>
                <a:latin typeface="Arial"/>
                <a:cs typeface="Arial"/>
              </a:rPr>
              <a:t>.</a:t>
            </a:r>
            <a:endParaRPr lang="en-US" sz="2000" dirty="0">
              <a:solidFill>
                <a:schemeClr val="bg1">
                  <a:lumMod val="50000"/>
                </a:schemeClr>
              </a:solidFill>
            </a:endParaRPr>
          </a:p>
        </p:txBody>
      </p:sp>
      <p:sp>
        <p:nvSpPr>
          <p:cNvPr id="4" name="TextBox 3">
            <a:extLst>
              <a:ext uri="{FF2B5EF4-FFF2-40B4-BE49-F238E27FC236}">
                <a16:creationId xmlns:a16="http://schemas.microsoft.com/office/drawing/2014/main" id="{ADD60A59-53AC-4602-A079-DC462587D54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9533C6C4-B2E0-4E2B-9F63-F89C10F11C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944071" y="4158762"/>
            <a:ext cx="8247928" cy="2699237"/>
          </a:xfrm>
          <a:prstGeom prst="rect">
            <a:avLst/>
          </a:prstGeom>
        </p:spPr>
      </p:pic>
    </p:spTree>
    <p:extLst>
      <p:ext uri="{BB962C8B-B14F-4D97-AF65-F5344CB8AC3E}">
        <p14:creationId xmlns:p14="http://schemas.microsoft.com/office/powerpoint/2010/main" val="3086143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520140" y="495300"/>
            <a:ext cx="10543053" cy="542115"/>
          </a:xfrm>
        </p:spPr>
        <p:txBody>
          <a:bodyPr/>
          <a:lstStyle/>
          <a:p>
            <a:r>
              <a:rPr lang="es-ES" dirty="0"/>
              <a:t>¿Cómo solicito un préstamo del programa de protección para nomina?
</a:t>
            </a:r>
            <a:endParaRPr lang="en-US" dirty="0"/>
          </a:p>
        </p:txBody>
      </p:sp>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520140" y="1493520"/>
            <a:ext cx="10048097" cy="4254211"/>
          </a:xfrm>
        </p:spPr>
        <p:txBody>
          <a:bodyPr anchor="t"/>
          <a:lstStyle/>
          <a:p>
            <a:pPr lvl="1">
              <a:spcBef>
                <a:spcPts val="600"/>
              </a:spcBef>
              <a:spcAft>
                <a:spcPts val="600"/>
              </a:spcAft>
            </a:pPr>
            <a:r>
              <a:rPr lang="es-ES" sz="2000" dirty="0">
                <a:solidFill>
                  <a:srgbClr val="787878"/>
                </a:solidFill>
                <a:latin typeface="Arial"/>
                <a:cs typeface="Arial"/>
              </a:rPr>
              <a:t>A partir del 3 de abril de 2020, pueden aplicarse pequeñas empresas y propietarios únicos.</a:t>
            </a:r>
            <a:r>
              <a:rPr lang="en-US" sz="2000" dirty="0">
                <a:solidFill>
                  <a:srgbClr val="517B29"/>
                </a:solidFill>
                <a:latin typeface="Arial"/>
                <a:cs typeface="Arial"/>
              </a:rPr>
              <a:t> </a:t>
            </a:r>
            <a:endParaRPr lang="en-US" sz="2000" dirty="0">
              <a:solidFill>
                <a:srgbClr val="787878"/>
              </a:solidFill>
            </a:endParaRPr>
          </a:p>
          <a:p>
            <a:pPr lvl="1">
              <a:spcBef>
                <a:spcPts val="600"/>
              </a:spcBef>
              <a:spcAft>
                <a:spcPts val="600"/>
              </a:spcAft>
            </a:pPr>
            <a:r>
              <a:rPr lang="es-ES" sz="2000" dirty="0">
                <a:solidFill>
                  <a:srgbClr val="787878"/>
                </a:solidFill>
                <a:latin typeface="Arial"/>
                <a:cs typeface="Arial"/>
              </a:rPr>
              <a:t>A partir del 10 de abril de 2020, pueden solicitar contratistas independientes. </a:t>
            </a:r>
          </a:p>
          <a:p>
            <a:pPr lvl="2">
              <a:spcBef>
                <a:spcPts val="600"/>
              </a:spcBef>
              <a:spcAft>
                <a:spcPts val="600"/>
              </a:spcAft>
            </a:pPr>
            <a:r>
              <a:rPr lang="es-ES" sz="1400" dirty="0">
                <a:solidFill>
                  <a:srgbClr val="787878"/>
                </a:solidFill>
                <a:latin typeface="Arial"/>
                <a:cs typeface="Arial"/>
              </a:rPr>
              <a:t>Formulario SBA 2843, Programa de Solicitud del Programa de Protección de Pago para Nomina.</a:t>
            </a:r>
            <a:r>
              <a:rPr lang="en-US" sz="1400" dirty="0">
                <a:solidFill>
                  <a:srgbClr val="787878"/>
                </a:solidFill>
                <a:latin typeface="Arial"/>
                <a:cs typeface="Arial"/>
              </a:rPr>
              <a:t> </a:t>
            </a:r>
          </a:p>
          <a:p>
            <a:pPr lvl="2" indent="-285750">
              <a:spcBef>
                <a:spcPts val="600"/>
              </a:spcBef>
              <a:spcAft>
                <a:spcPts val="600"/>
              </a:spcAft>
            </a:pPr>
            <a:r>
              <a:rPr lang="en-US" sz="1400" dirty="0" err="1">
                <a:solidFill>
                  <a:srgbClr val="787878"/>
                </a:solidFill>
                <a:latin typeface="Arial"/>
                <a:cs typeface="Arial"/>
              </a:rPr>
              <a:t>Documentación</a:t>
            </a:r>
            <a:r>
              <a:rPr lang="en-US" sz="1400" dirty="0">
                <a:solidFill>
                  <a:srgbClr val="787878"/>
                </a:solidFill>
                <a:latin typeface="Arial"/>
                <a:cs typeface="Arial"/>
              </a:rPr>
              <a:t> de </a:t>
            </a:r>
            <a:r>
              <a:rPr lang="en-US" sz="1400" dirty="0" err="1">
                <a:solidFill>
                  <a:srgbClr val="787878"/>
                </a:solidFill>
                <a:latin typeface="Arial"/>
                <a:cs typeface="Arial"/>
              </a:rPr>
              <a:t>nómina</a:t>
            </a:r>
            <a:r>
              <a:rPr lang="en-US" sz="1400" dirty="0">
                <a:solidFill>
                  <a:srgbClr val="787878"/>
                </a:solidFill>
                <a:latin typeface="Arial"/>
                <a:cs typeface="Arial"/>
              </a:rPr>
              <a:t>
Serie de </a:t>
            </a:r>
            <a:r>
              <a:rPr lang="en-US" sz="1400" dirty="0" err="1">
                <a:solidFill>
                  <a:srgbClr val="787878"/>
                </a:solidFill>
                <a:latin typeface="Arial"/>
                <a:cs typeface="Arial"/>
              </a:rPr>
              <a:t>certificaciones</a:t>
            </a:r>
            <a:endParaRPr lang="en-US" sz="1400" dirty="0">
              <a:solidFill>
                <a:srgbClr val="787878"/>
              </a:solidFill>
              <a:latin typeface="Arial"/>
              <a:cs typeface="Arial"/>
            </a:endParaRPr>
          </a:p>
          <a:p>
            <a:pPr lvl="1">
              <a:spcBef>
                <a:spcPts val="600"/>
              </a:spcBef>
              <a:spcAft>
                <a:spcPts val="600"/>
              </a:spcAft>
            </a:pPr>
            <a:r>
              <a:rPr lang="es-ES" sz="2000" dirty="0">
                <a:solidFill>
                  <a:srgbClr val="787878"/>
                </a:solidFill>
                <a:latin typeface="Arial"/>
                <a:cs typeface="Arial"/>
              </a:rPr>
              <a:t>El Departamento del Tesoro está alentando a los </a:t>
            </a:r>
            <a:r>
              <a:rPr lang="es-ES" sz="2000" b="1" dirty="0">
                <a:solidFill>
                  <a:schemeClr val="accent5"/>
                </a:solidFill>
                <a:latin typeface="Arial"/>
                <a:cs typeface="Arial"/>
              </a:rPr>
              <a:t>solicitantes a aplicar lo antes posible</a:t>
            </a:r>
            <a:r>
              <a:rPr lang="es-ES" sz="2000" dirty="0">
                <a:solidFill>
                  <a:srgbClr val="787878"/>
                </a:solidFill>
                <a:latin typeface="Arial"/>
                <a:cs typeface="Arial"/>
              </a:rPr>
              <a:t> porque hay un límite de financiación.
</a:t>
            </a:r>
            <a:r>
              <a:rPr lang="en-US" sz="2000" b="1" dirty="0">
                <a:solidFill>
                  <a:schemeClr val="accent1"/>
                </a:solidFill>
                <a:latin typeface="Arial"/>
                <a:cs typeface="Arial"/>
              </a:rPr>
              <a:t>Por </a:t>
            </a:r>
            <a:r>
              <a:rPr lang="en-US" sz="2000" b="1" dirty="0" err="1">
                <a:solidFill>
                  <a:schemeClr val="accent1"/>
                </a:solidFill>
                <a:latin typeface="Arial"/>
                <a:cs typeface="Arial"/>
              </a:rPr>
              <a:t>orden</a:t>
            </a:r>
            <a:r>
              <a:rPr lang="en-US" sz="2000" b="1" dirty="0">
                <a:solidFill>
                  <a:schemeClr val="accent1"/>
                </a:solidFill>
                <a:latin typeface="Arial"/>
                <a:cs typeface="Arial"/>
              </a:rPr>
              <a:t> de </a:t>
            </a:r>
            <a:r>
              <a:rPr lang="en-US" sz="2000" b="1" dirty="0" err="1">
                <a:solidFill>
                  <a:schemeClr val="accent1"/>
                </a:solidFill>
                <a:latin typeface="Arial"/>
                <a:cs typeface="Arial"/>
              </a:rPr>
              <a:t>llegada</a:t>
            </a:r>
            <a:r>
              <a:rPr lang="en-US" sz="2000" b="1" dirty="0">
                <a:solidFill>
                  <a:schemeClr val="accent1"/>
                </a:solidFill>
                <a:latin typeface="Arial"/>
                <a:cs typeface="Arial"/>
              </a:rPr>
              <a:t>.</a:t>
            </a:r>
            <a:endParaRPr lang="en-US" sz="2000" dirty="0">
              <a:solidFill>
                <a:srgbClr val="787878"/>
              </a:solidFill>
            </a:endParaRPr>
          </a:p>
          <a:p>
            <a:pPr>
              <a:spcBef>
                <a:spcPts val="600"/>
              </a:spcBef>
              <a:spcAft>
                <a:spcPts val="600"/>
              </a:spcAft>
            </a:pPr>
            <a:endParaRPr lang="en-US" sz="2400" dirty="0"/>
          </a:p>
          <a:p>
            <a:pPr lvl="1">
              <a:spcBef>
                <a:spcPts val="600"/>
              </a:spcBef>
              <a:spcAft>
                <a:spcPts val="600"/>
              </a:spcAft>
            </a:pPr>
            <a:endParaRPr lang="en-US" sz="2000" dirty="0"/>
          </a:p>
        </p:txBody>
      </p:sp>
      <p:sp>
        <p:nvSpPr>
          <p:cNvPr id="9" name="Text Placeholder 5">
            <a:extLst>
              <a:ext uri="{FF2B5EF4-FFF2-40B4-BE49-F238E27FC236}">
                <a16:creationId xmlns:a16="http://schemas.microsoft.com/office/drawing/2014/main" id="{F983C5E6-669C-B34D-88B6-1070F9C1AE0C}"/>
              </a:ext>
            </a:extLst>
          </p:cNvPr>
          <p:cNvSpPr>
            <a:spLocks noGrp="1"/>
          </p:cNvSpPr>
          <p:nvPr>
            <p:ph type="body" sz="quarter" idx="4294967295"/>
          </p:nvPr>
        </p:nvSpPr>
        <p:spPr>
          <a:xfrm>
            <a:off x="11731625" y="6215063"/>
            <a:ext cx="460375" cy="406400"/>
          </a:xfrm>
        </p:spPr>
        <p:txBody>
          <a:bodyPr>
            <a:normAutofit fontScale="47500" lnSpcReduction="20000"/>
          </a:bodyPr>
          <a:lstStyle/>
          <a:p>
            <a:fld id="{3C9189BD-6747-3C4B-80F6-094F7A9527A5}" type="slidenum">
              <a:rPr lang="en-US" smtClean="0"/>
              <a:t>37</a:t>
            </a:fld>
            <a:endParaRPr lang="en-US"/>
          </a:p>
        </p:txBody>
      </p:sp>
    </p:spTree>
    <p:extLst>
      <p:ext uri="{BB962C8B-B14F-4D97-AF65-F5344CB8AC3E}">
        <p14:creationId xmlns:p14="http://schemas.microsoft.com/office/powerpoint/2010/main" val="169046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25B1D3-3E92-4890-A978-EA7F26DED122}"/>
              </a:ext>
            </a:extLst>
          </p:cNvPr>
          <p:cNvSpPr>
            <a:spLocks noGrp="1"/>
          </p:cNvSpPr>
          <p:nvPr>
            <p:ph type="body" sz="quarter" idx="10"/>
          </p:nvPr>
        </p:nvSpPr>
        <p:spPr/>
        <p:txBody>
          <a:bodyPr anchor="t"/>
          <a:lstStyle/>
          <a:p>
            <a:r>
              <a:rPr lang="es-ES" dirty="0">
                <a:latin typeface="Arial"/>
                <a:cs typeface="Arial"/>
              </a:rPr>
              <a:t>¿Dónde puedo aplicar para el </a:t>
            </a:r>
            <a:r>
              <a:rPr lang="es-ES" dirty="0" err="1">
                <a:latin typeface="Arial"/>
                <a:cs typeface="Arial"/>
              </a:rPr>
              <a:t>prestamo</a:t>
            </a:r>
            <a:r>
              <a:rPr lang="es-ES" dirty="0">
                <a:latin typeface="Arial"/>
                <a:cs typeface="Arial"/>
              </a:rPr>
              <a:t>?
</a:t>
            </a:r>
            <a:endParaRPr lang="en-US" dirty="0"/>
          </a:p>
        </p:txBody>
      </p:sp>
      <p:sp>
        <p:nvSpPr>
          <p:cNvPr id="3" name="Content Placeholder 2">
            <a:extLst>
              <a:ext uri="{FF2B5EF4-FFF2-40B4-BE49-F238E27FC236}">
                <a16:creationId xmlns:a16="http://schemas.microsoft.com/office/drawing/2014/main" id="{F1CD0D7E-9C39-416B-9DE7-0563A2AF5AE3}"/>
              </a:ext>
            </a:extLst>
          </p:cNvPr>
          <p:cNvSpPr>
            <a:spLocks noGrp="1"/>
          </p:cNvSpPr>
          <p:nvPr>
            <p:ph sz="quarter" idx="11"/>
          </p:nvPr>
        </p:nvSpPr>
        <p:spPr>
          <a:xfrm>
            <a:off x="965594" y="1106521"/>
            <a:ext cx="10961158" cy="4447117"/>
          </a:xfrm>
        </p:spPr>
        <p:txBody>
          <a:bodyPr anchor="t"/>
          <a:lstStyle/>
          <a:p>
            <a:r>
              <a:rPr lang="es-ES" sz="2000" b="1" dirty="0">
                <a:solidFill>
                  <a:srgbClr val="5C8727"/>
                </a:solidFill>
                <a:latin typeface="Arial"/>
                <a:cs typeface="Arial"/>
              </a:rPr>
              <a:t>Los prestatarios pueden aplicar a través de cualquier:</a:t>
            </a:r>
          </a:p>
          <a:p>
            <a:pPr lvl="1"/>
            <a:r>
              <a:rPr lang="en-US" sz="1800" dirty="0" err="1">
                <a:solidFill>
                  <a:srgbClr val="FF0000"/>
                </a:solidFill>
                <a:latin typeface="Arial"/>
                <a:cs typeface="Arial"/>
              </a:rPr>
              <a:t>Prestamista</a:t>
            </a:r>
            <a:r>
              <a:rPr lang="en-US" sz="1800" dirty="0">
                <a:solidFill>
                  <a:srgbClr val="FF0000"/>
                </a:solidFill>
                <a:latin typeface="Arial"/>
                <a:cs typeface="Arial"/>
              </a:rPr>
              <a:t> </a:t>
            </a:r>
            <a:r>
              <a:rPr lang="en-US" sz="1800" dirty="0" err="1">
                <a:solidFill>
                  <a:srgbClr val="FF0000"/>
                </a:solidFill>
                <a:latin typeface="Arial"/>
                <a:cs typeface="Arial"/>
              </a:rPr>
              <a:t>aprobado</a:t>
            </a:r>
            <a:r>
              <a:rPr lang="en-US" sz="1800" dirty="0">
                <a:solidFill>
                  <a:srgbClr val="FF0000"/>
                </a:solidFill>
                <a:latin typeface="Arial"/>
                <a:cs typeface="Arial"/>
              </a:rPr>
              <a:t> por la SBA  
</a:t>
            </a:r>
            <a:r>
              <a:rPr lang="en-US" sz="1800" dirty="0" err="1">
                <a:solidFill>
                  <a:srgbClr val="FF0000"/>
                </a:solidFill>
                <a:latin typeface="Arial"/>
                <a:cs typeface="Arial"/>
              </a:rPr>
              <a:t>Institución</a:t>
            </a:r>
            <a:r>
              <a:rPr lang="en-US" sz="1800" dirty="0">
                <a:solidFill>
                  <a:srgbClr val="FF0000"/>
                </a:solidFill>
                <a:latin typeface="Arial"/>
                <a:cs typeface="Arial"/>
              </a:rPr>
              <a:t> </a:t>
            </a:r>
            <a:r>
              <a:rPr lang="en-US" sz="1800" dirty="0" err="1">
                <a:solidFill>
                  <a:srgbClr val="FF0000"/>
                </a:solidFill>
                <a:latin typeface="Arial"/>
                <a:cs typeface="Arial"/>
              </a:rPr>
              <a:t>depositaria</a:t>
            </a:r>
            <a:r>
              <a:rPr lang="en-US" sz="1800" dirty="0">
                <a:solidFill>
                  <a:srgbClr val="FF0000"/>
                </a:solidFill>
                <a:latin typeface="Arial"/>
                <a:cs typeface="Arial"/>
              </a:rPr>
              <a:t> </a:t>
            </a:r>
            <a:r>
              <a:rPr lang="en-US" sz="1800" dirty="0" err="1">
                <a:solidFill>
                  <a:srgbClr val="FF0000"/>
                </a:solidFill>
                <a:latin typeface="Arial"/>
                <a:cs typeface="Arial"/>
              </a:rPr>
              <a:t>asegurada</a:t>
            </a:r>
            <a:r>
              <a:rPr lang="en-US" sz="1800" dirty="0">
                <a:solidFill>
                  <a:srgbClr val="FF0000"/>
                </a:solidFill>
                <a:latin typeface="Arial"/>
                <a:cs typeface="Arial"/>
              </a:rPr>
              <a:t> </a:t>
            </a:r>
            <a:r>
              <a:rPr lang="en-US" sz="1800" dirty="0" err="1">
                <a:solidFill>
                  <a:srgbClr val="FF0000"/>
                </a:solidFill>
                <a:latin typeface="Arial"/>
                <a:cs typeface="Arial"/>
              </a:rPr>
              <a:t>federalmente</a:t>
            </a:r>
            <a:endParaRPr lang="en-US" sz="1800" dirty="0">
              <a:solidFill>
                <a:srgbClr val="FF0000"/>
              </a:solidFill>
            </a:endParaRPr>
          </a:p>
          <a:p>
            <a:pPr lvl="1"/>
            <a:r>
              <a:rPr lang="en-US" sz="1800" dirty="0" err="1">
                <a:solidFill>
                  <a:schemeClr val="bg1">
                    <a:lumMod val="50000"/>
                  </a:schemeClr>
                </a:solidFill>
                <a:latin typeface="Arial"/>
                <a:cs typeface="Arial"/>
              </a:rPr>
              <a:t>Cooperativa</a:t>
            </a:r>
            <a:r>
              <a:rPr lang="en-US" sz="1800" dirty="0">
                <a:solidFill>
                  <a:schemeClr val="bg1">
                    <a:lumMod val="50000"/>
                  </a:schemeClr>
                </a:solidFill>
                <a:latin typeface="Arial"/>
                <a:cs typeface="Arial"/>
              </a:rPr>
              <a:t> de </a:t>
            </a:r>
            <a:r>
              <a:rPr lang="en-US" sz="1800" dirty="0" err="1">
                <a:solidFill>
                  <a:schemeClr val="bg1">
                    <a:lumMod val="50000"/>
                  </a:schemeClr>
                </a:solidFill>
                <a:latin typeface="Arial"/>
                <a:cs typeface="Arial"/>
              </a:rPr>
              <a:t>crédito</a:t>
            </a:r>
            <a:r>
              <a:rPr lang="en-US" sz="1800" dirty="0">
                <a:solidFill>
                  <a:schemeClr val="bg1">
                    <a:lumMod val="50000"/>
                  </a:schemeClr>
                </a:solidFill>
                <a:latin typeface="Arial"/>
                <a:cs typeface="Arial"/>
              </a:rPr>
              <a:t> </a:t>
            </a:r>
            <a:r>
              <a:rPr lang="en-US" sz="1800" dirty="0" err="1">
                <a:solidFill>
                  <a:schemeClr val="bg1">
                    <a:lumMod val="50000"/>
                  </a:schemeClr>
                </a:solidFill>
                <a:latin typeface="Arial"/>
                <a:cs typeface="Arial"/>
              </a:rPr>
              <a:t>asegurada</a:t>
            </a:r>
            <a:r>
              <a:rPr lang="en-US" sz="1800" dirty="0">
                <a:solidFill>
                  <a:schemeClr val="bg1">
                    <a:lumMod val="50000"/>
                  </a:schemeClr>
                </a:solidFill>
                <a:latin typeface="Arial"/>
                <a:cs typeface="Arial"/>
              </a:rPr>
              <a:t> </a:t>
            </a:r>
            <a:r>
              <a:rPr lang="en-US" sz="1800" dirty="0" err="1">
                <a:solidFill>
                  <a:schemeClr val="bg1">
                    <a:lumMod val="50000"/>
                  </a:schemeClr>
                </a:solidFill>
                <a:latin typeface="Arial"/>
                <a:cs typeface="Arial"/>
              </a:rPr>
              <a:t>federalmente</a:t>
            </a:r>
            <a:r>
              <a:rPr lang="en-US" sz="1800" dirty="0">
                <a:solidFill>
                  <a:schemeClr val="bg1">
                    <a:lumMod val="50000"/>
                  </a:schemeClr>
                </a:solidFill>
                <a:latin typeface="Arial"/>
                <a:cs typeface="Arial"/>
              </a:rPr>
              <a:t>
</a:t>
            </a:r>
            <a:r>
              <a:rPr lang="es-ES" sz="1800" dirty="0">
                <a:solidFill>
                  <a:schemeClr val="bg1">
                    <a:lumMod val="50000"/>
                  </a:schemeClr>
                </a:solidFill>
                <a:latin typeface="Arial"/>
                <a:cs typeface="Arial"/>
              </a:rPr>
              <a:t>Institución del Sistema de Crédito Agrícola que aplica los requisitos bajo la Ley de Secreto Bancario y sus regulaciones de implementación como una institución financiera regulada por el gobierno federal</a:t>
            </a:r>
            <a:endParaRPr lang="en-US" sz="1800" dirty="0">
              <a:solidFill>
                <a:schemeClr val="bg1">
                  <a:lumMod val="50000"/>
                </a:schemeClr>
              </a:solidFill>
            </a:endParaRPr>
          </a:p>
          <a:p>
            <a:pPr lvl="1"/>
            <a:r>
              <a:rPr lang="es-ES" sz="1800" dirty="0">
                <a:solidFill>
                  <a:schemeClr val="bg1">
                    <a:lumMod val="50000"/>
                  </a:schemeClr>
                </a:solidFill>
                <a:latin typeface="Arial"/>
                <a:cs typeface="Arial"/>
              </a:rPr>
              <a:t>Proveedores de financiamiento </a:t>
            </a:r>
            <a:r>
              <a:rPr lang="es-ES" sz="1700" dirty="0">
                <a:solidFill>
                  <a:schemeClr val="bg1">
                    <a:lumMod val="50000"/>
                  </a:schemeClr>
                </a:solidFill>
                <a:latin typeface="Arial"/>
                <a:cs typeface="Arial"/>
              </a:rPr>
              <a:t>adicionales que </a:t>
            </a:r>
            <a:r>
              <a:rPr lang="es-ES" sz="1700" b="1" u="sng" dirty="0">
                <a:solidFill>
                  <a:srgbClr val="FF0000"/>
                </a:solidFill>
                <a:latin typeface="Arial"/>
                <a:cs typeface="Arial"/>
              </a:rPr>
              <a:t>cumplen con los requisitos de SBA</a:t>
            </a:r>
            <a:endParaRPr lang="en-US" sz="1700" b="1" u="sng" dirty="0">
              <a:solidFill>
                <a:srgbClr val="FF0000"/>
              </a:solidFill>
            </a:endParaRPr>
          </a:p>
        </p:txBody>
      </p:sp>
    </p:spTree>
    <p:extLst>
      <p:ext uri="{BB962C8B-B14F-4D97-AF65-F5344CB8AC3E}">
        <p14:creationId xmlns:p14="http://schemas.microsoft.com/office/powerpoint/2010/main" val="1838166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AC760-05E1-4D0C-A0C6-FAC926A7663B}"/>
              </a:ext>
            </a:extLst>
          </p:cNvPr>
          <p:cNvSpPr>
            <a:spLocks noGrp="1"/>
          </p:cNvSpPr>
          <p:nvPr>
            <p:ph type="body" sz="quarter" idx="10"/>
          </p:nvPr>
        </p:nvSpPr>
        <p:spPr/>
        <p:txBody>
          <a:bodyPr anchor="t"/>
          <a:lstStyle/>
          <a:p>
            <a:r>
              <a:rPr lang="en-US" dirty="0">
                <a:latin typeface="Arial"/>
                <a:cs typeface="Arial"/>
              </a:rPr>
              <a:t>SBA.gov</a:t>
            </a:r>
            <a:endParaRPr lang="en-US" dirty="0"/>
          </a:p>
        </p:txBody>
      </p:sp>
      <p:grpSp>
        <p:nvGrpSpPr>
          <p:cNvPr id="10" name="Group 9">
            <a:extLst>
              <a:ext uri="{FF2B5EF4-FFF2-40B4-BE49-F238E27FC236}">
                <a16:creationId xmlns:a16="http://schemas.microsoft.com/office/drawing/2014/main" id="{577E3518-CEF4-455A-A97C-1766EDC78F0E}"/>
              </a:ext>
            </a:extLst>
          </p:cNvPr>
          <p:cNvGrpSpPr/>
          <p:nvPr/>
        </p:nvGrpSpPr>
        <p:grpSpPr>
          <a:xfrm>
            <a:off x="1477962" y="1126390"/>
            <a:ext cx="9236075" cy="4985240"/>
            <a:chOff x="2062041" y="1073149"/>
            <a:chExt cx="9236075" cy="4985240"/>
          </a:xfrm>
        </p:grpSpPr>
        <p:pic>
          <p:nvPicPr>
            <p:cNvPr id="4" name="Picture 3" descr="A flat screen tv&#10;&#10;Description automatically generated">
              <a:extLst>
                <a:ext uri="{FF2B5EF4-FFF2-40B4-BE49-F238E27FC236}">
                  <a16:creationId xmlns:a16="http://schemas.microsoft.com/office/drawing/2014/main" id="{02AA6DA2-6B11-44A3-8295-876FF9E87C45}"/>
                </a:ext>
              </a:extLst>
            </p:cNvPr>
            <p:cNvPicPr>
              <a:picLocks noChangeAspect="1"/>
            </p:cNvPicPr>
            <p:nvPr/>
          </p:nvPicPr>
          <p:blipFill rotWithShape="1">
            <a:blip r:embed="rId2"/>
            <a:srcRect l="4009" t="12948" r="3784" b="14359"/>
            <a:stretch/>
          </p:blipFill>
          <p:spPr>
            <a:xfrm>
              <a:off x="2062041" y="1073149"/>
              <a:ext cx="9236075" cy="4985240"/>
            </a:xfrm>
            <a:prstGeom prst="rect">
              <a:avLst/>
            </a:prstGeom>
          </p:spPr>
        </p:pic>
        <p:pic>
          <p:nvPicPr>
            <p:cNvPr id="7" name="Picture 6">
              <a:extLst>
                <a:ext uri="{FF2B5EF4-FFF2-40B4-BE49-F238E27FC236}">
                  <a16:creationId xmlns:a16="http://schemas.microsoft.com/office/drawing/2014/main" id="{73644935-5164-4AC3-B388-7E4BDCA12B01}"/>
                </a:ext>
              </a:extLst>
            </p:cNvPr>
            <p:cNvPicPr>
              <a:picLocks noChangeAspect="1"/>
            </p:cNvPicPr>
            <p:nvPr/>
          </p:nvPicPr>
          <p:blipFill>
            <a:blip r:embed="rId3"/>
            <a:stretch>
              <a:fillRect/>
            </a:stretch>
          </p:blipFill>
          <p:spPr>
            <a:xfrm>
              <a:off x="3103685" y="1454734"/>
              <a:ext cx="7095392" cy="4020982"/>
            </a:xfrm>
            <a:prstGeom prst="rect">
              <a:avLst/>
            </a:prstGeom>
          </p:spPr>
        </p:pic>
      </p:grpSp>
    </p:spTree>
    <p:extLst>
      <p:ext uri="{BB962C8B-B14F-4D97-AF65-F5344CB8AC3E}">
        <p14:creationId xmlns:p14="http://schemas.microsoft.com/office/powerpoint/2010/main" val="1309600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85E7F6A1-CAA1-E840-95B1-7C999BA6A0CA}"/>
              </a:ext>
            </a:extLst>
          </p:cNvPr>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r="-20"/>
          <a:stretch/>
        </p:blipFill>
        <p:spPr>
          <a:xfrm>
            <a:off x="1" y="0"/>
            <a:ext cx="12192000" cy="6858000"/>
          </a:xfrm>
        </p:spPr>
      </p:pic>
      <p:sp>
        <p:nvSpPr>
          <p:cNvPr id="3" name="Text Placeholder 2">
            <a:extLst>
              <a:ext uri="{FF2B5EF4-FFF2-40B4-BE49-F238E27FC236}">
                <a16:creationId xmlns:a16="http://schemas.microsoft.com/office/drawing/2014/main" id="{FF0A16EE-648D-0C4E-AFA0-8FEA3030D437}"/>
              </a:ext>
            </a:extLst>
          </p:cNvPr>
          <p:cNvSpPr>
            <a:spLocks noGrp="1"/>
          </p:cNvSpPr>
          <p:nvPr>
            <p:ph type="body" sz="quarter" idx="10"/>
          </p:nvPr>
        </p:nvSpPr>
        <p:spPr>
          <a:xfrm>
            <a:off x="566736" y="495300"/>
            <a:ext cx="9236075" cy="365125"/>
          </a:xfrm>
        </p:spPr>
        <p:txBody>
          <a:bodyPr/>
          <a:lstStyle/>
          <a:p>
            <a:r>
              <a:rPr lang="en-US" dirty="0"/>
              <a:t>Agenda</a:t>
            </a:r>
          </a:p>
        </p:txBody>
      </p:sp>
      <p:sp>
        <p:nvSpPr>
          <p:cNvPr id="5" name="Text Placeholder 4">
            <a:extLst>
              <a:ext uri="{FF2B5EF4-FFF2-40B4-BE49-F238E27FC236}">
                <a16:creationId xmlns:a16="http://schemas.microsoft.com/office/drawing/2014/main" id="{71D789A3-E19E-2049-900D-00EAB63D5AD3}"/>
              </a:ext>
            </a:extLst>
          </p:cNvPr>
          <p:cNvSpPr>
            <a:spLocks noGrp="1"/>
          </p:cNvSpPr>
          <p:nvPr>
            <p:ph type="body" sz="quarter" idx="4294967295"/>
          </p:nvPr>
        </p:nvSpPr>
        <p:spPr>
          <a:xfrm>
            <a:off x="903369" y="1628864"/>
            <a:ext cx="5526088" cy="3632019"/>
          </a:xfrm>
        </p:spPr>
        <p:txBody>
          <a:bodyPr anchor="t"/>
          <a:lstStyle/>
          <a:p>
            <a:pPr marL="0" indent="0">
              <a:buNone/>
            </a:pPr>
            <a:r>
              <a:rPr lang="es-ES" sz="2000" dirty="0">
                <a:solidFill>
                  <a:srgbClr val="787878"/>
                </a:solidFill>
                <a:latin typeface="Arial"/>
                <a:cs typeface="Arial"/>
              </a:rPr>
              <a:t>Resumen de la Ley CARES</a:t>
            </a:r>
          </a:p>
          <a:p>
            <a:pPr lvl="1"/>
            <a:r>
              <a:rPr lang="es-ES" sz="1600" dirty="0">
                <a:solidFill>
                  <a:srgbClr val="787878"/>
                </a:solidFill>
                <a:latin typeface="Arial"/>
                <a:cs typeface="Arial"/>
              </a:rPr>
              <a:t>Programa de Préstamo de Desastres por Da</a:t>
            </a:r>
            <a:r>
              <a:rPr lang="es-ES" sz="1600" dirty="0">
                <a:solidFill>
                  <a:schemeClr val="bg1">
                    <a:lumMod val="50000"/>
                  </a:schemeClr>
                </a:solidFill>
                <a:latin typeface="Arial"/>
                <a:ea typeface="+mn-lt"/>
                <a:cs typeface="+mn-lt"/>
              </a:rPr>
              <a:t>ños Económicos </a:t>
            </a:r>
            <a:r>
              <a:rPr lang="es-ES" sz="1600" dirty="0">
                <a:solidFill>
                  <a:srgbClr val="787878"/>
                </a:solidFill>
                <a:latin typeface="Arial"/>
                <a:cs typeface="Arial"/>
              </a:rPr>
              <a:t>(EIDL) 
Programa de Protección de Pagos para N</a:t>
            </a:r>
            <a:r>
              <a:rPr lang="es-ES" sz="1600" dirty="0">
                <a:solidFill>
                  <a:schemeClr val="bg1">
                    <a:lumMod val="50000"/>
                  </a:schemeClr>
                </a:solidFill>
                <a:latin typeface="Arial"/>
                <a:ea typeface="+mn-lt"/>
                <a:cs typeface="+mn-lt"/>
              </a:rPr>
              <a:t>óminas</a:t>
            </a:r>
            <a:r>
              <a:rPr lang="es-ES" sz="1600" dirty="0">
                <a:solidFill>
                  <a:srgbClr val="787878"/>
                </a:solidFill>
                <a:latin typeface="Arial"/>
                <a:cs typeface="Arial"/>
              </a:rPr>
              <a:t>  (PPP</a:t>
            </a:r>
            <a:r>
              <a:rPr lang="en-US" sz="1400" dirty="0">
                <a:solidFill>
                  <a:srgbClr val="787878"/>
                </a:solidFill>
                <a:latin typeface="Arial"/>
                <a:cs typeface="Arial"/>
              </a:rPr>
              <a:t>)</a:t>
            </a:r>
          </a:p>
          <a:p>
            <a:pPr lvl="1"/>
            <a:endParaRPr lang="en-US" sz="1400" dirty="0">
              <a:solidFill>
                <a:srgbClr val="787878"/>
              </a:solidFill>
              <a:latin typeface="Arial"/>
              <a:cs typeface="Arial"/>
            </a:endParaRPr>
          </a:p>
          <a:p>
            <a:pPr marL="0" indent="0">
              <a:buNone/>
            </a:pPr>
            <a:r>
              <a:rPr lang="es-ES" sz="2000" dirty="0">
                <a:solidFill>
                  <a:srgbClr val="787878"/>
                </a:solidFill>
                <a:latin typeface="Arial"/>
                <a:cs typeface="Arial"/>
              </a:rPr>
              <a:t>Notas Importantes para Recordar</a:t>
            </a:r>
          </a:p>
          <a:p>
            <a:pPr lvl="1"/>
            <a:r>
              <a:rPr lang="es-ES" sz="1600" dirty="0">
                <a:solidFill>
                  <a:srgbClr val="787878"/>
                </a:solidFill>
                <a:latin typeface="Arial"/>
                <a:cs typeface="Arial"/>
              </a:rPr>
              <a:t>Elegibilidad
Requisitos para el préstamo
Perdón de préstamos
Uso de los ingresos del préstamo
Procesos de aplicación</a:t>
            </a:r>
            <a:endParaRPr lang="en-US" sz="1400" dirty="0">
              <a:solidFill>
                <a:srgbClr val="787878"/>
              </a:solidFill>
              <a:latin typeface="Arial"/>
              <a:cs typeface="Arial"/>
            </a:endParaRPr>
          </a:p>
        </p:txBody>
      </p:sp>
    </p:spTree>
    <p:extLst>
      <p:ext uri="{BB962C8B-B14F-4D97-AF65-F5344CB8AC3E}">
        <p14:creationId xmlns:p14="http://schemas.microsoft.com/office/powerpoint/2010/main" val="3507505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102398-F283-4715-A1B0-EF4DD5FA71EC}"/>
              </a:ext>
            </a:extLst>
          </p:cNvPr>
          <p:cNvSpPr>
            <a:spLocks noGrp="1"/>
          </p:cNvSpPr>
          <p:nvPr>
            <p:ph type="body" sz="quarter" idx="10"/>
          </p:nvPr>
        </p:nvSpPr>
        <p:spPr/>
        <p:txBody>
          <a:bodyPr anchor="t"/>
          <a:lstStyle/>
          <a:p>
            <a:r>
              <a:rPr lang="en-US" dirty="0" err="1">
                <a:latin typeface="Arial"/>
                <a:cs typeface="Arial"/>
              </a:rPr>
              <a:t>Preguntas</a:t>
            </a:r>
            <a:r>
              <a:rPr lang="en-US" dirty="0">
                <a:latin typeface="Arial"/>
                <a:cs typeface="Arial"/>
              </a:rPr>
              <a:t> </a:t>
            </a:r>
            <a:r>
              <a:rPr lang="en-US" dirty="0" err="1">
                <a:latin typeface="Arial"/>
                <a:cs typeface="Arial"/>
              </a:rPr>
              <a:t>frecuentes</a:t>
            </a:r>
            <a:r>
              <a:rPr lang="en-US" dirty="0">
                <a:latin typeface="Arial"/>
                <a:cs typeface="Arial"/>
              </a:rPr>
              <a:t> </a:t>
            </a:r>
            <a:r>
              <a:rPr lang="en-US" dirty="0" err="1">
                <a:latin typeface="Arial"/>
                <a:cs typeface="Arial"/>
              </a:rPr>
              <a:t>sobre</a:t>
            </a:r>
            <a:r>
              <a:rPr lang="en-US" dirty="0">
                <a:latin typeface="Arial"/>
                <a:cs typeface="Arial"/>
              </a:rPr>
              <a:t> PPP
</a:t>
            </a:r>
          </a:p>
        </p:txBody>
      </p:sp>
      <p:sp>
        <p:nvSpPr>
          <p:cNvPr id="3" name="Content Placeholder 2">
            <a:extLst>
              <a:ext uri="{FF2B5EF4-FFF2-40B4-BE49-F238E27FC236}">
                <a16:creationId xmlns:a16="http://schemas.microsoft.com/office/drawing/2014/main" id="{F6AC788B-9A92-4C7E-9D91-888ABE08A9C3}"/>
              </a:ext>
            </a:extLst>
          </p:cNvPr>
          <p:cNvSpPr>
            <a:spLocks noGrp="1"/>
          </p:cNvSpPr>
          <p:nvPr>
            <p:ph sz="quarter" idx="11"/>
          </p:nvPr>
        </p:nvSpPr>
        <p:spPr>
          <a:xfrm>
            <a:off x="548441" y="928536"/>
            <a:ext cx="11228136" cy="4447117"/>
          </a:xfrm>
        </p:spPr>
        <p:txBody>
          <a:bodyPr anchor="t"/>
          <a:lstStyle/>
          <a:p>
            <a:r>
              <a:rPr lang="es-ES" sz="1800" b="1" dirty="0">
                <a:solidFill>
                  <a:schemeClr val="accent1"/>
                </a:solidFill>
                <a:latin typeface="Arial"/>
                <a:cs typeface="Arial"/>
              </a:rPr>
              <a:t>¿Cómo manejo las propinas en efectivo al determinar los costos de nómina?</a:t>
            </a:r>
            <a:r>
              <a:rPr lang="es-ES" sz="2000" b="1" dirty="0">
                <a:solidFill>
                  <a:schemeClr val="accent1"/>
                </a:solidFill>
                <a:latin typeface="Arial"/>
                <a:cs typeface="Arial"/>
              </a:rPr>
              <a:t>
</a:t>
            </a:r>
            <a:r>
              <a:rPr lang="es-ES" sz="1400" dirty="0">
                <a:solidFill>
                  <a:schemeClr val="bg1">
                    <a:lumMod val="50000"/>
                  </a:schemeClr>
                </a:solidFill>
                <a:latin typeface="Arial"/>
                <a:cs typeface="Arial"/>
              </a:rPr>
              <a:t>Las propinas en efectivo están incluidas en los costos de nómina. Los montos de propinas en efectivo se basan en los registros de los empleadores de consejos anteriores o, en ausencia de tales registros, una estimación razonable y de buena fe de dichos consejos por parte de los empleadores. (SBA, Regla Final Provisional de la APP, p.10)</a:t>
            </a:r>
            <a:r>
              <a:rPr lang="es-ES" sz="1700" dirty="0">
                <a:solidFill>
                  <a:schemeClr val="bg1">
                    <a:lumMod val="50000"/>
                  </a:schemeClr>
                </a:solidFill>
                <a:latin typeface="Arial"/>
                <a:cs typeface="Arial"/>
              </a:rPr>
              <a:t>
</a:t>
            </a:r>
            <a:r>
              <a:rPr lang="es-ES" sz="1800" b="1" dirty="0">
                <a:solidFill>
                  <a:schemeClr val="accent1"/>
                </a:solidFill>
                <a:latin typeface="Arial"/>
                <a:cs typeface="Arial"/>
              </a:rPr>
              <a:t>¿Y si estoy cerrado? ¿Cómo puedo contratar empleados para volver al trabajo?</a:t>
            </a:r>
            <a:r>
              <a:rPr lang="es-ES" sz="2000" b="1" dirty="0">
                <a:solidFill>
                  <a:schemeClr val="accent1"/>
                </a:solidFill>
                <a:latin typeface="Arial"/>
                <a:cs typeface="Arial"/>
              </a:rPr>
              <a:t>
</a:t>
            </a:r>
            <a:r>
              <a:rPr lang="es-ES" sz="1500" dirty="0">
                <a:solidFill>
                  <a:schemeClr val="bg1">
                    <a:lumMod val="50000"/>
                  </a:schemeClr>
                </a:solidFill>
                <a:latin typeface="Arial"/>
                <a:cs typeface="Arial"/>
              </a:rPr>
              <a:t>La PPP no requiere que los empleados trabajen para gastos de nómina para cumplir con los requisitos de condonación de préstamos. </a:t>
            </a:r>
            <a:r>
              <a:rPr lang="es-ES" sz="1700" dirty="0">
                <a:solidFill>
                  <a:schemeClr val="bg1">
                    <a:lumMod val="50000"/>
                  </a:schemeClr>
                </a:solidFill>
                <a:latin typeface="Arial"/>
                <a:cs typeface="Arial"/>
              </a:rPr>
              <a:t>
</a:t>
            </a:r>
            <a:r>
              <a:rPr lang="es-ES" sz="1800" b="1" dirty="0">
                <a:solidFill>
                  <a:schemeClr val="accent1"/>
                </a:solidFill>
                <a:latin typeface="Arial"/>
                <a:cs typeface="Arial"/>
              </a:rPr>
              <a:t>¿Qué pasa si tengo empleados que ya han sido despedidos ya están recibiendo desempleo?</a:t>
            </a:r>
            <a:r>
              <a:rPr lang="es-ES" sz="2000" b="1" dirty="0">
                <a:solidFill>
                  <a:schemeClr val="accent1"/>
                </a:solidFill>
                <a:latin typeface="Arial"/>
                <a:cs typeface="Arial"/>
              </a:rPr>
              <a:t>
</a:t>
            </a:r>
            <a:r>
              <a:rPr lang="es-ES" sz="1500" dirty="0">
                <a:solidFill>
                  <a:schemeClr val="bg1">
                    <a:lumMod val="50000"/>
                  </a:schemeClr>
                </a:solidFill>
                <a:latin typeface="Arial"/>
                <a:cs typeface="Arial"/>
              </a:rPr>
              <a:t>Esos empleados volverían a su nómina usando los ingresos del préstamo PPP y se quitarían el desempleo.
Las reducciones en el empleo o los salarios que se produzcan durante el período que comienza el 15 de febrero de 2020 y que terminan 30 días después de la promulgación de la Ley CARES (26 de abril de 2020) no reducirán el monto de la condonación del préstamo </a:t>
            </a:r>
            <a:r>
              <a:rPr lang="es-ES" sz="1500" b="1" dirty="0">
                <a:solidFill>
                  <a:schemeClr val="accent5"/>
                </a:solidFill>
                <a:latin typeface="Arial"/>
                <a:cs typeface="Arial"/>
              </a:rPr>
              <a:t>si antes del 30 de junio de 2020, el prestatario elimina la reducción de los empleados o la reducción de los salarios.</a:t>
            </a:r>
            <a:r>
              <a:rPr lang="es-ES" sz="1700" dirty="0">
                <a:solidFill>
                  <a:schemeClr val="bg1">
                    <a:lumMod val="50000"/>
                  </a:schemeClr>
                </a:solidFill>
                <a:latin typeface="Arial"/>
                <a:cs typeface="Arial"/>
              </a:rPr>
              <a:t>
</a:t>
            </a:r>
            <a:r>
              <a:rPr lang="es-ES" sz="2000" b="1" dirty="0">
                <a:solidFill>
                  <a:schemeClr val="accent1"/>
                </a:solidFill>
                <a:latin typeface="Arial"/>
                <a:cs typeface="Arial"/>
              </a:rPr>
              <a:t>¿</a:t>
            </a:r>
            <a:r>
              <a:rPr lang="es-ES" sz="1800" b="1" dirty="0">
                <a:solidFill>
                  <a:schemeClr val="accent1"/>
                </a:solidFill>
                <a:latin typeface="Arial"/>
                <a:cs typeface="Arial"/>
              </a:rPr>
              <a:t>Cuentan los contratistas independientes como empleados para los cálculos de préstamos PPP?</a:t>
            </a:r>
            <a:endParaRPr lang="en-US" sz="1800" b="1" dirty="0">
              <a:solidFill>
                <a:schemeClr val="accent1"/>
              </a:solidFill>
              <a:latin typeface="Arial"/>
              <a:cs typeface="Arial"/>
            </a:endParaRPr>
          </a:p>
          <a:p>
            <a:pPr marL="342900" indent="-342900"/>
            <a:r>
              <a:rPr lang="es-ES" sz="1500" dirty="0">
                <a:solidFill>
                  <a:schemeClr val="bg1">
                    <a:lumMod val="50000"/>
                  </a:schemeClr>
                </a:solidFill>
                <a:latin typeface="Arial"/>
                <a:cs typeface="Arial"/>
              </a:rPr>
              <a:t>No, los contratistas independientes tienen la capacidad de solicitar un préstamo PPP por su cuenta para que no cuenten para los propósitos del cálculo del préstamo PPP de un prestatario (Regla Final Provisional de la SBA, página </a:t>
            </a:r>
            <a:r>
              <a:rPr lang="es-ES" sz="1500">
                <a:solidFill>
                  <a:schemeClr val="bg1">
                    <a:lumMod val="50000"/>
                  </a:schemeClr>
                </a:solidFill>
                <a:latin typeface="Arial"/>
                <a:cs typeface="Arial"/>
              </a:rPr>
              <a:t>11)</a:t>
            </a:r>
            <a:endParaRPr lang="en-US" sz="1700" dirty="0">
              <a:solidFill>
                <a:schemeClr val="bg1">
                  <a:lumMod val="50000"/>
                </a:schemeClr>
              </a:solidFill>
            </a:endParaRPr>
          </a:p>
        </p:txBody>
      </p:sp>
    </p:spTree>
    <p:extLst>
      <p:ext uri="{BB962C8B-B14F-4D97-AF65-F5344CB8AC3E}">
        <p14:creationId xmlns:p14="http://schemas.microsoft.com/office/powerpoint/2010/main" val="1332014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91EE78-4B77-2A4C-962F-E995B0E25AF5}"/>
              </a:ext>
            </a:extLst>
          </p:cNvPr>
          <p:cNvSpPr>
            <a:spLocks noGrp="1"/>
          </p:cNvSpPr>
          <p:nvPr>
            <p:ph type="body" sz="quarter" idx="14"/>
          </p:nvPr>
        </p:nvSpPr>
        <p:spPr>
          <a:xfrm>
            <a:off x="2343031" y="2863850"/>
            <a:ext cx="8310562" cy="565150"/>
          </a:xfrm>
        </p:spPr>
        <p:txBody>
          <a:bodyPr/>
          <a:lstStyle/>
          <a:p>
            <a:r>
              <a:rPr lang="en-US" dirty="0" err="1">
                <a:latin typeface="Arial" panose="020B0604020202020204" pitchFamily="34" charset="0"/>
                <a:cs typeface="Arial" panose="020B0604020202020204" pitchFamily="34" charset="0"/>
              </a:rPr>
              <a:t>Otras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disposiciones</a:t>
            </a:r>
            <a:r>
              <a:rPr lang="en-US" dirty="0">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8D89E10E-1F99-144D-B889-F18EEE6DB6EE}"/>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C51267-018B-4065-ABAE-752916EAA8B1}" type="slidenum">
              <a:rPr lang="en-US" smtClean="0"/>
              <a:pPr/>
              <a:t>41</a:t>
            </a:fld>
            <a:endParaRPr lang="en-US" sz="1600" b="1">
              <a:solidFill>
                <a:schemeClr val="bg1">
                  <a:lumMod val="95000"/>
                </a:schemeClr>
              </a:solidFill>
              <a:latin typeface="Arial" panose="020B0604020202020204" pitchFamily="34" charset="0"/>
              <a:cs typeface="Arial" panose="020B0604020202020204" pitchFamily="34" charset="0"/>
            </a:endParaRPr>
          </a:p>
        </p:txBody>
      </p:sp>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92167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9C6778-CAC7-3E40-BF14-FA4BDF0FDCA7}"/>
              </a:ext>
            </a:extLst>
          </p:cNvPr>
          <p:cNvSpPr>
            <a:spLocks noGrp="1"/>
          </p:cNvSpPr>
          <p:nvPr>
            <p:ph type="body" sz="quarter" idx="10"/>
          </p:nvPr>
        </p:nvSpPr>
        <p:spPr>
          <a:xfrm>
            <a:off x="609600" y="495300"/>
            <a:ext cx="10627136" cy="546002"/>
          </a:xfrm>
        </p:spPr>
        <p:txBody>
          <a:bodyPr anchor="t"/>
          <a:lstStyle/>
          <a:p>
            <a:r>
              <a:rPr lang="es-ES" sz="2600" dirty="0">
                <a:latin typeface="Arial"/>
                <a:cs typeface="Arial"/>
              </a:rPr>
              <a:t>¿Qué más hay en la Ley CARES que pueda ayudar a mi negocio?
</a:t>
            </a:r>
            <a:endParaRPr lang="en-US" sz="2600" dirty="0">
              <a:latin typeface="Arial"/>
              <a:cs typeface="Arial"/>
            </a:endParaRPr>
          </a:p>
        </p:txBody>
      </p:sp>
      <p:sp>
        <p:nvSpPr>
          <p:cNvPr id="4" name="Text Placeholder 3">
            <a:extLst>
              <a:ext uri="{FF2B5EF4-FFF2-40B4-BE49-F238E27FC236}">
                <a16:creationId xmlns:a16="http://schemas.microsoft.com/office/drawing/2014/main" id="{F7B8EBF1-F6BF-6A41-A9CE-CB602000926E}"/>
              </a:ext>
            </a:extLst>
          </p:cNvPr>
          <p:cNvSpPr>
            <a:spLocks noGrp="1"/>
          </p:cNvSpPr>
          <p:nvPr>
            <p:ph sz="quarter" idx="11"/>
          </p:nvPr>
        </p:nvSpPr>
        <p:spPr>
          <a:xfrm>
            <a:off x="1109927" y="1047180"/>
            <a:ext cx="9972146" cy="5063663"/>
          </a:xfrm>
        </p:spPr>
        <p:txBody>
          <a:bodyPr anchor="t"/>
          <a:lstStyle/>
          <a:p>
            <a:r>
              <a:rPr lang="es-ES" sz="1800" b="1" dirty="0">
                <a:solidFill>
                  <a:srgbClr val="5C8727"/>
                </a:solidFill>
                <a:latin typeface="Arial"/>
                <a:cs typeface="Arial"/>
              </a:rPr>
              <a:t>Crédito Tributario por Retención de Empleados</a:t>
            </a:r>
          </a:p>
          <a:p>
            <a:r>
              <a:rPr lang="es-ES" sz="1400" dirty="0">
                <a:solidFill>
                  <a:srgbClr val="787878"/>
                </a:solidFill>
              </a:rPr>
              <a:t>Los restaurantes que cerraron o cuyo negocio disminuyó 50% o más en comparación con el mismo trimestre del año pasado debido al coronavirus obtienen un crédito tributario reembolsable de nómina por el 50% de los salarios pagados a los empleados durante la crisis. El crédito se aplica a los primeros $10,000 de compensación pagada, incluyendo beneficios de salud, desde el 13 de marzo de 2020 hasta el 31 de diciembre de 2020. Los salarios que califican varían un poco dependiendo de si tiene más o menos de 100 empleados.</a:t>
            </a:r>
            <a:r>
              <a:rPr lang="es-ES" sz="1600" dirty="0">
                <a:solidFill>
                  <a:srgbClr val="787878"/>
                </a:solidFill>
              </a:rPr>
              <a:t>
</a:t>
            </a:r>
            <a:r>
              <a:rPr lang="es-ES" sz="1800" b="1" dirty="0">
                <a:solidFill>
                  <a:srgbClr val="5C8727"/>
                </a:solidFill>
                <a:latin typeface="Arial"/>
                <a:cs typeface="Arial"/>
              </a:rPr>
              <a:t>Retraso en el pago de los impuestos sobre la nómina del empleador</a:t>
            </a:r>
            <a:endParaRPr lang="en-US" sz="1800" b="1" dirty="0">
              <a:solidFill>
                <a:srgbClr val="5C8727"/>
              </a:solidFill>
              <a:latin typeface="Arial"/>
              <a:cs typeface="Arial"/>
            </a:endParaRPr>
          </a:p>
          <a:p>
            <a:pPr lvl="1"/>
            <a:r>
              <a:rPr lang="es-ES" sz="1400" dirty="0">
                <a:solidFill>
                  <a:srgbClr val="787878"/>
                </a:solidFill>
              </a:rPr>
              <a:t>Los empleadores pueden aplazar el pago de la parte patronal del Impuesto a la Seguridad Social.
El retraso en el pago debe depositarse el próximo año: 50 por ciento en o antes del 31 de diciembre de 2021, y el 50 por ciento restante en o antes del 31 de diciembre de 2022.</a:t>
            </a:r>
          </a:p>
          <a:p>
            <a:pPr lvl="1">
              <a:buFont typeface="Arial" panose="020B0604020202020204" pitchFamily="34" charset="0"/>
              <a:buChar char="•"/>
            </a:pPr>
            <a:r>
              <a:rPr lang="en-US" sz="1800" b="1" dirty="0" err="1">
                <a:solidFill>
                  <a:srgbClr val="5C8727"/>
                </a:solidFill>
                <a:latin typeface="Arial"/>
                <a:cs typeface="Arial"/>
              </a:rPr>
              <a:t>Propiedad</a:t>
            </a:r>
            <a:r>
              <a:rPr lang="en-US" sz="1800" b="1" dirty="0">
                <a:solidFill>
                  <a:srgbClr val="5C8727"/>
                </a:solidFill>
                <a:latin typeface="Arial"/>
                <a:cs typeface="Arial"/>
              </a:rPr>
              <a:t> de </a:t>
            </a:r>
            <a:r>
              <a:rPr lang="en-US" sz="1800" b="1" dirty="0" err="1">
                <a:solidFill>
                  <a:srgbClr val="5C8727"/>
                </a:solidFill>
                <a:latin typeface="Arial"/>
                <a:cs typeface="Arial"/>
              </a:rPr>
              <a:t>Mejora</a:t>
            </a:r>
            <a:r>
              <a:rPr lang="en-US" sz="1800" b="1" dirty="0">
                <a:solidFill>
                  <a:srgbClr val="5C8727"/>
                </a:solidFill>
                <a:latin typeface="Arial"/>
                <a:cs typeface="Arial"/>
              </a:rPr>
              <a:t> </a:t>
            </a:r>
            <a:r>
              <a:rPr lang="en-US" sz="1800" b="1" dirty="0" err="1">
                <a:solidFill>
                  <a:srgbClr val="5C8727"/>
                </a:solidFill>
                <a:latin typeface="Arial"/>
                <a:cs typeface="Arial"/>
              </a:rPr>
              <a:t>Calificada</a:t>
            </a:r>
            <a:r>
              <a:rPr lang="en-US" sz="2000" b="1" dirty="0">
                <a:solidFill>
                  <a:srgbClr val="5C8727"/>
                </a:solidFill>
                <a:latin typeface="Arial"/>
                <a:cs typeface="Arial"/>
              </a:rPr>
              <a:t>
</a:t>
            </a:r>
            <a:r>
              <a:rPr lang="es-ES" sz="1400" dirty="0">
                <a:solidFill>
                  <a:srgbClr val="787878"/>
                </a:solidFill>
              </a:rPr>
              <a:t>Los negocios podrán cancelar inmediatamente los costos asociados con la mejora de las instalaciones en lugar de tener que depreciar esas mejoras a lo largo de los 39 años de vida del edificio.</a:t>
            </a:r>
            <a:r>
              <a:rPr lang="es-ES" sz="1600" dirty="0">
                <a:solidFill>
                  <a:srgbClr val="787878"/>
                </a:solidFill>
              </a:rPr>
              <a:t>
</a:t>
            </a:r>
            <a:r>
              <a:rPr lang="es-ES" sz="1800" b="1" dirty="0">
                <a:solidFill>
                  <a:srgbClr val="5C8727"/>
                </a:solidFill>
                <a:latin typeface="Arial"/>
                <a:cs typeface="Arial"/>
              </a:rPr>
              <a:t>Alivio de la deuda para préstamos SBA existentes</a:t>
            </a:r>
            <a:endParaRPr lang="en-US" sz="1800" b="1" dirty="0">
              <a:solidFill>
                <a:srgbClr val="5C8727"/>
              </a:solidFill>
              <a:latin typeface="Arial"/>
              <a:cs typeface="Arial"/>
            </a:endParaRPr>
          </a:p>
          <a:p>
            <a:pPr lvl="1"/>
            <a:r>
              <a:rPr lang="es-ES" sz="1400" dirty="0">
                <a:solidFill>
                  <a:srgbClr val="787878"/>
                </a:solidFill>
                <a:latin typeface="Arial"/>
                <a:cs typeface="Arial"/>
              </a:rPr>
              <a:t>La SBA cubrirá todos los pagos de préstamos, incluidos el principal, los intereses y los honorarios durante seis meses para los préstamos de la SBA en virtud de la sección 7(a), 504 y la autoridad de </a:t>
            </a:r>
            <a:r>
              <a:rPr lang="es-ES" sz="1400" dirty="0" err="1">
                <a:solidFill>
                  <a:srgbClr val="787878"/>
                </a:solidFill>
                <a:latin typeface="Arial"/>
                <a:cs typeface="Arial"/>
              </a:rPr>
              <a:t>micropréstamos</a:t>
            </a:r>
            <a:r>
              <a:rPr lang="es-ES" sz="1400" dirty="0">
                <a:solidFill>
                  <a:srgbClr val="787878"/>
                </a:solidFill>
                <a:latin typeface="Arial"/>
                <a:cs typeface="Arial"/>
              </a:rPr>
              <a:t>. 
La SBA también pagará el principal, los intereses y las comisiones de los nuevos 7(a) préstamos emitidos antes del 27 de septiembre de 2020.</a:t>
            </a:r>
            <a:endParaRPr lang="en-US" sz="1600" dirty="0">
              <a:solidFill>
                <a:srgbClr val="787878"/>
              </a:solidFill>
            </a:endParaRPr>
          </a:p>
          <a:p>
            <a:endParaRPr lang="en-US" sz="1800" dirty="0"/>
          </a:p>
        </p:txBody>
      </p:sp>
    </p:spTree>
    <p:extLst>
      <p:ext uri="{BB962C8B-B14F-4D97-AF65-F5344CB8AC3E}">
        <p14:creationId xmlns:p14="http://schemas.microsoft.com/office/powerpoint/2010/main" val="4248652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9C6778-CAC7-3E40-BF14-FA4BDF0FDCA7}"/>
              </a:ext>
            </a:extLst>
          </p:cNvPr>
          <p:cNvSpPr>
            <a:spLocks noGrp="1"/>
          </p:cNvSpPr>
          <p:nvPr>
            <p:ph type="body" sz="quarter" idx="10"/>
          </p:nvPr>
        </p:nvSpPr>
        <p:spPr>
          <a:xfrm>
            <a:off x="609601" y="495300"/>
            <a:ext cx="5912224" cy="1010771"/>
          </a:xfrm>
        </p:spPr>
        <p:txBody>
          <a:bodyPr/>
          <a:lstStyle/>
          <a:p>
            <a:r>
              <a:rPr lang="es-ES" dirty="0"/>
              <a:t>Fondos de auxilio estatales y locales y dinero de la subvención
</a:t>
            </a:r>
            <a:endParaRPr lang="en-US" dirty="0"/>
          </a:p>
        </p:txBody>
      </p:sp>
      <p:sp>
        <p:nvSpPr>
          <p:cNvPr id="4" name="Text Placeholder 3">
            <a:extLst>
              <a:ext uri="{FF2B5EF4-FFF2-40B4-BE49-F238E27FC236}">
                <a16:creationId xmlns:a16="http://schemas.microsoft.com/office/drawing/2014/main" id="{F7B8EBF1-F6BF-6A41-A9CE-CB602000926E}"/>
              </a:ext>
            </a:extLst>
          </p:cNvPr>
          <p:cNvSpPr>
            <a:spLocks noGrp="1"/>
          </p:cNvSpPr>
          <p:nvPr>
            <p:ph sz="quarter" idx="11"/>
          </p:nvPr>
        </p:nvSpPr>
        <p:spPr>
          <a:xfrm>
            <a:off x="609601" y="1605720"/>
            <a:ext cx="5705849" cy="2130207"/>
          </a:xfrm>
        </p:spPr>
        <p:txBody>
          <a:bodyPr/>
          <a:lstStyle/>
          <a:p>
            <a:r>
              <a:rPr lang="es-ES" sz="2000" dirty="0">
                <a:solidFill>
                  <a:srgbClr val="787878"/>
                </a:solidFill>
              </a:rPr>
              <a:t>Muchos estados, condados y ciudades tienen fuentes adicionales para fondos de socorro</a:t>
            </a:r>
            <a:r>
              <a:rPr lang="es-ES" sz="2400" dirty="0">
                <a:solidFill>
                  <a:srgbClr val="787878"/>
                </a:solidFill>
              </a:rPr>
              <a:t>
</a:t>
            </a:r>
            <a:r>
              <a:rPr lang="es-ES" sz="2000" dirty="0">
                <a:solidFill>
                  <a:srgbClr val="787878"/>
                </a:solidFill>
              </a:rPr>
              <a:t>Consulte los sitios web de la asociación estatal de restaurantes para obtener más información sobre lo que está disponible en su área</a:t>
            </a:r>
            <a:endParaRPr lang="en-US" dirty="0"/>
          </a:p>
        </p:txBody>
      </p:sp>
      <p:sp>
        <p:nvSpPr>
          <p:cNvPr id="6" name="Text Placeholder 5">
            <a:extLst>
              <a:ext uri="{FF2B5EF4-FFF2-40B4-BE49-F238E27FC236}">
                <a16:creationId xmlns:a16="http://schemas.microsoft.com/office/drawing/2014/main" id="{8A80F5A1-6FC4-334E-8E3D-6465E2568E1E}"/>
              </a:ext>
            </a:extLst>
          </p:cNvPr>
          <p:cNvSpPr>
            <a:spLocks noGrp="1"/>
          </p:cNvSpPr>
          <p:nvPr>
            <p:ph type="body" sz="quarter" idx="4294967295"/>
          </p:nvPr>
        </p:nvSpPr>
        <p:spPr>
          <a:xfrm>
            <a:off x="11731625" y="6215063"/>
            <a:ext cx="460375" cy="406400"/>
          </a:xfrm>
        </p:spPr>
        <p:txBody>
          <a:bodyPr>
            <a:normAutofit fontScale="47500" lnSpcReduction="20000"/>
          </a:bodyPr>
          <a:lstStyle/>
          <a:p>
            <a:fld id="{3C9189BD-6747-3C4B-80F6-094F7A9527A5}" type="slidenum">
              <a:rPr lang="en-US" smtClean="0"/>
              <a:t>43</a:t>
            </a:fld>
            <a:endParaRPr lang="en-US"/>
          </a:p>
        </p:txBody>
      </p:sp>
      <p:pic>
        <p:nvPicPr>
          <p:cNvPr id="5" name="Picture 4" descr="A bunch of food on a grill&#10;&#10;Description automatically generated">
            <a:extLst>
              <a:ext uri="{FF2B5EF4-FFF2-40B4-BE49-F238E27FC236}">
                <a16:creationId xmlns:a16="http://schemas.microsoft.com/office/drawing/2014/main" id="{1A3C3862-5EE5-FC4E-AAD5-F7899F34A9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6"/>
          <a:stretch/>
        </p:blipFill>
        <p:spPr>
          <a:xfrm rot="16200000">
            <a:off x="6136343" y="802340"/>
            <a:ext cx="6858000" cy="5253318"/>
          </a:xfrm>
          <a:prstGeom prst="rect">
            <a:avLst/>
          </a:prstGeom>
        </p:spPr>
      </p:pic>
    </p:spTree>
    <p:extLst>
      <p:ext uri="{BB962C8B-B14F-4D97-AF65-F5344CB8AC3E}">
        <p14:creationId xmlns:p14="http://schemas.microsoft.com/office/powerpoint/2010/main" val="2181880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5CB5C2-EA71-40D2-93DC-1D638643E790}"/>
              </a:ext>
            </a:extLst>
          </p:cNvPr>
          <p:cNvSpPr>
            <a:spLocks noGrp="1"/>
          </p:cNvSpPr>
          <p:nvPr>
            <p:ph type="body" sz="quarter" idx="10"/>
          </p:nvPr>
        </p:nvSpPr>
        <p:spPr/>
        <p:txBody>
          <a:bodyPr/>
          <a:lstStyle/>
          <a:p>
            <a:r>
              <a:rPr lang="es-ES" dirty="0"/>
              <a:t>Lo que necesita hacer ahora
</a:t>
            </a:r>
            <a:endParaRPr lang="en-US" dirty="0"/>
          </a:p>
        </p:txBody>
      </p:sp>
      <p:sp>
        <p:nvSpPr>
          <p:cNvPr id="5" name="Text Placeholder 5">
            <a:extLst>
              <a:ext uri="{FF2B5EF4-FFF2-40B4-BE49-F238E27FC236}">
                <a16:creationId xmlns:a16="http://schemas.microsoft.com/office/drawing/2014/main" id="{396B21BE-12EB-4B46-A70B-B0445F763556}"/>
              </a:ext>
            </a:extLst>
          </p:cNvPr>
          <p:cNvSpPr>
            <a:spLocks noGrp="1"/>
          </p:cNvSpPr>
          <p:nvPr>
            <p:ph sz="quarter" idx="11"/>
          </p:nvPr>
        </p:nvSpPr>
        <p:spPr>
          <a:xfrm>
            <a:off x="397811" y="1028701"/>
            <a:ext cx="5394761" cy="426916"/>
          </a:xfrm>
        </p:spPr>
        <p:txBody>
          <a:bodyPr/>
          <a:lstStyle/>
          <a:p>
            <a:pPr marL="0" indent="0">
              <a:buNone/>
            </a:pPr>
            <a:r>
              <a:rPr lang="en-US" sz="2000" b="1" dirty="0" err="1">
                <a:solidFill>
                  <a:schemeClr val="accent1"/>
                </a:solidFill>
              </a:rPr>
              <a:t>Préstamo</a:t>
            </a:r>
            <a:r>
              <a:rPr lang="en-US" sz="2000" b="1" dirty="0">
                <a:solidFill>
                  <a:schemeClr val="accent1"/>
                </a:solidFill>
              </a:rPr>
              <a:t> PPP:</a:t>
            </a:r>
            <a:endParaRPr lang="en-US" dirty="0"/>
          </a:p>
        </p:txBody>
      </p:sp>
      <p:sp>
        <p:nvSpPr>
          <p:cNvPr id="6" name="Text Placeholder 5">
            <a:extLst>
              <a:ext uri="{FF2B5EF4-FFF2-40B4-BE49-F238E27FC236}">
                <a16:creationId xmlns:a16="http://schemas.microsoft.com/office/drawing/2014/main" id="{7A18EA72-3FDE-450B-BE7E-F00C87AA734E}"/>
              </a:ext>
            </a:extLst>
          </p:cNvPr>
          <p:cNvSpPr txBox="1">
            <a:spLocks/>
          </p:cNvSpPr>
          <p:nvPr/>
        </p:nvSpPr>
        <p:spPr>
          <a:xfrm>
            <a:off x="397811" y="1470962"/>
            <a:ext cx="5140764" cy="3408433"/>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2" indent="-172720"/>
            <a:r>
              <a:rPr lang="en-US" sz="1800" dirty="0">
                <a:solidFill>
                  <a:srgbClr val="787878"/>
                </a:solidFill>
                <a:latin typeface="Arial"/>
                <a:cs typeface="Arial"/>
              </a:rPr>
              <a:t>Determine </a:t>
            </a:r>
            <a:r>
              <a:rPr lang="en-US" sz="1800" dirty="0" err="1">
                <a:solidFill>
                  <a:srgbClr val="787878"/>
                </a:solidFill>
                <a:latin typeface="Arial"/>
                <a:cs typeface="Arial"/>
              </a:rPr>
              <a:t>su</a:t>
            </a:r>
            <a:r>
              <a:rPr lang="en-US" sz="1800" dirty="0">
                <a:solidFill>
                  <a:srgbClr val="787878"/>
                </a:solidFill>
                <a:latin typeface="Arial"/>
                <a:cs typeface="Arial"/>
              </a:rPr>
              <a:t> </a:t>
            </a:r>
            <a:r>
              <a:rPr lang="en-US" sz="1800" dirty="0" err="1">
                <a:solidFill>
                  <a:srgbClr val="787878"/>
                </a:solidFill>
                <a:latin typeface="Arial"/>
                <a:cs typeface="Arial"/>
              </a:rPr>
              <a:t>Cálculo</a:t>
            </a:r>
            <a:r>
              <a:rPr lang="en-US" sz="1800" dirty="0">
                <a:solidFill>
                  <a:srgbClr val="787878"/>
                </a:solidFill>
                <a:latin typeface="Arial"/>
                <a:cs typeface="Arial"/>
              </a:rPr>
              <a:t> de </a:t>
            </a:r>
            <a:r>
              <a:rPr lang="en-US" sz="1800" dirty="0" err="1">
                <a:solidFill>
                  <a:srgbClr val="787878"/>
                </a:solidFill>
                <a:latin typeface="Arial"/>
                <a:cs typeface="Arial"/>
              </a:rPr>
              <a:t>Nómina</a:t>
            </a:r>
            <a:r>
              <a:rPr lang="en-US" sz="1800" dirty="0">
                <a:solidFill>
                  <a:srgbClr val="787878"/>
                </a:solidFill>
                <a:latin typeface="Arial"/>
                <a:cs typeface="Arial"/>
              </a:rPr>
              <a:t> </a:t>
            </a:r>
            <a:r>
              <a:rPr lang="en-US" sz="1800" dirty="0" err="1">
                <a:solidFill>
                  <a:srgbClr val="787878"/>
                </a:solidFill>
                <a:latin typeface="Arial"/>
                <a:cs typeface="Arial"/>
              </a:rPr>
              <a:t>Mensual</a:t>
            </a:r>
            <a:r>
              <a:rPr lang="en-US" sz="1800" dirty="0">
                <a:solidFill>
                  <a:srgbClr val="787878"/>
                </a:solidFill>
                <a:latin typeface="Arial"/>
                <a:cs typeface="Arial"/>
              </a:rPr>
              <a:t> </a:t>
            </a:r>
            <a:r>
              <a:rPr lang="en-US" sz="1800" dirty="0" err="1">
                <a:solidFill>
                  <a:srgbClr val="787878"/>
                </a:solidFill>
                <a:latin typeface="Arial"/>
                <a:cs typeface="Arial"/>
              </a:rPr>
              <a:t>Promedio</a:t>
            </a:r>
            <a:r>
              <a:rPr lang="en-US" sz="1800" dirty="0">
                <a:solidFill>
                  <a:srgbClr val="787878"/>
                </a:solidFill>
                <a:latin typeface="Arial"/>
                <a:cs typeface="Arial"/>
              </a:rPr>
              <a:t> de 2.5 X
</a:t>
            </a:r>
            <a:r>
              <a:rPr lang="es-ES" sz="1800" dirty="0">
                <a:solidFill>
                  <a:srgbClr val="787878"/>
                </a:solidFill>
                <a:latin typeface="Arial"/>
                <a:cs typeface="Arial"/>
              </a:rPr>
              <a:t>Encuentre un prestamista local que esté aprobado para hacer estos préstamos y programe una consulta telefónica para discutir el proceso y la asistencia que pueden proporcionar</a:t>
            </a:r>
            <a:endParaRPr lang="en-US" sz="1800" dirty="0">
              <a:solidFill>
                <a:srgbClr val="787878"/>
              </a:solidFill>
              <a:latin typeface="Arial"/>
              <a:cs typeface="Arial"/>
            </a:endParaRPr>
          </a:p>
        </p:txBody>
      </p:sp>
      <p:grpSp>
        <p:nvGrpSpPr>
          <p:cNvPr id="9" name="Group 8">
            <a:extLst>
              <a:ext uri="{FF2B5EF4-FFF2-40B4-BE49-F238E27FC236}">
                <a16:creationId xmlns:a16="http://schemas.microsoft.com/office/drawing/2014/main" id="{AB693A7D-82A2-4F17-88E7-9DA83F729587}"/>
              </a:ext>
            </a:extLst>
          </p:cNvPr>
          <p:cNvGrpSpPr/>
          <p:nvPr/>
        </p:nvGrpSpPr>
        <p:grpSpPr>
          <a:xfrm>
            <a:off x="397811" y="3696744"/>
            <a:ext cx="5394761" cy="4057903"/>
            <a:chOff x="6746438" y="1524877"/>
            <a:chExt cx="5394761" cy="4057903"/>
          </a:xfrm>
        </p:grpSpPr>
        <p:sp>
          <p:nvSpPr>
            <p:cNvPr id="7" name="Text Placeholder 5">
              <a:extLst>
                <a:ext uri="{FF2B5EF4-FFF2-40B4-BE49-F238E27FC236}">
                  <a16:creationId xmlns:a16="http://schemas.microsoft.com/office/drawing/2014/main" id="{F0EB1C76-96B8-4C3F-911E-F750F6FF0C80}"/>
                </a:ext>
              </a:extLst>
            </p:cNvPr>
            <p:cNvSpPr txBox="1">
              <a:spLocks/>
            </p:cNvSpPr>
            <p:nvPr/>
          </p:nvSpPr>
          <p:spPr>
            <a:xfrm>
              <a:off x="6746438" y="1524877"/>
              <a:ext cx="5394761" cy="6341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err="1">
                  <a:solidFill>
                    <a:schemeClr val="accent1"/>
                  </a:solidFill>
                </a:rPr>
                <a:t>Préstamo</a:t>
              </a:r>
              <a:r>
                <a:rPr lang="en-US" sz="2000" b="1" dirty="0">
                  <a:solidFill>
                    <a:schemeClr val="accent1"/>
                  </a:solidFill>
                </a:rPr>
                <a:t> EIDL:</a:t>
              </a:r>
              <a:endParaRPr lang="en-US" dirty="0"/>
            </a:p>
          </p:txBody>
        </p:sp>
        <p:sp>
          <p:nvSpPr>
            <p:cNvPr id="8" name="Text Placeholder 5">
              <a:extLst>
                <a:ext uri="{FF2B5EF4-FFF2-40B4-BE49-F238E27FC236}">
                  <a16:creationId xmlns:a16="http://schemas.microsoft.com/office/drawing/2014/main" id="{EC127F82-0370-42DA-91AF-C3063A737AA1}"/>
                </a:ext>
              </a:extLst>
            </p:cNvPr>
            <p:cNvSpPr txBox="1">
              <a:spLocks/>
            </p:cNvSpPr>
            <p:nvPr/>
          </p:nvSpPr>
          <p:spPr>
            <a:xfrm>
              <a:off x="6746438" y="1970624"/>
              <a:ext cx="5140764" cy="3612156"/>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2" indent="-172720"/>
              <a:r>
                <a:rPr lang="es-ES" sz="1800" dirty="0">
                  <a:solidFill>
                    <a:srgbClr val="787878"/>
                  </a:solidFill>
                  <a:latin typeface="Arial"/>
                  <a:cs typeface="Arial"/>
                </a:rPr>
                <a:t>Busque asistencia de una Oficina del Distrito de la SBA o del Centro de Desarrollo de la SBA local sobre el proceso, los formularios y la documentación requerida
Reúna la documentación y la información necesarias para llenar formularios</a:t>
              </a:r>
              <a:endParaRPr lang="en-US" sz="1800" dirty="0">
                <a:solidFill>
                  <a:srgbClr val="787878"/>
                </a:solidFill>
                <a:latin typeface="Arial"/>
                <a:cs typeface="Arial"/>
              </a:endParaRPr>
            </a:p>
          </p:txBody>
        </p:sp>
      </p:grpSp>
      <p:grpSp>
        <p:nvGrpSpPr>
          <p:cNvPr id="13" name="Group 12">
            <a:extLst>
              <a:ext uri="{FF2B5EF4-FFF2-40B4-BE49-F238E27FC236}">
                <a16:creationId xmlns:a16="http://schemas.microsoft.com/office/drawing/2014/main" id="{E1D2B710-F6B4-468A-BC54-0D79191AE3B1}"/>
              </a:ext>
            </a:extLst>
          </p:cNvPr>
          <p:cNvGrpSpPr/>
          <p:nvPr/>
        </p:nvGrpSpPr>
        <p:grpSpPr>
          <a:xfrm>
            <a:off x="6399430" y="1770585"/>
            <a:ext cx="4723543" cy="2889339"/>
            <a:chOff x="1477962" y="1126390"/>
            <a:chExt cx="9236075" cy="4985240"/>
          </a:xfrm>
        </p:grpSpPr>
        <p:pic>
          <p:nvPicPr>
            <p:cNvPr id="11" name="Picture 10" descr="A flat screen tv&#10;&#10;Description automatically generated">
              <a:extLst>
                <a:ext uri="{FF2B5EF4-FFF2-40B4-BE49-F238E27FC236}">
                  <a16:creationId xmlns:a16="http://schemas.microsoft.com/office/drawing/2014/main" id="{D466C175-0839-435F-B199-1C28FF9F83D5}"/>
                </a:ext>
              </a:extLst>
            </p:cNvPr>
            <p:cNvPicPr>
              <a:picLocks noChangeAspect="1"/>
            </p:cNvPicPr>
            <p:nvPr/>
          </p:nvPicPr>
          <p:blipFill rotWithShape="1">
            <a:blip r:embed="rId2"/>
            <a:srcRect l="4009" t="12948" r="3784" b="14359"/>
            <a:stretch/>
          </p:blipFill>
          <p:spPr>
            <a:xfrm>
              <a:off x="1477962" y="1126390"/>
              <a:ext cx="9236075" cy="4985240"/>
            </a:xfrm>
            <a:prstGeom prst="rect">
              <a:avLst/>
            </a:prstGeom>
          </p:spPr>
        </p:pic>
        <p:pic>
          <p:nvPicPr>
            <p:cNvPr id="12" name="Picture 11">
              <a:extLst>
                <a:ext uri="{FF2B5EF4-FFF2-40B4-BE49-F238E27FC236}">
                  <a16:creationId xmlns:a16="http://schemas.microsoft.com/office/drawing/2014/main" id="{BF23CEC7-924E-4A91-B836-4EF8581979A2}"/>
                </a:ext>
              </a:extLst>
            </p:cNvPr>
            <p:cNvPicPr>
              <a:picLocks noChangeAspect="1"/>
            </p:cNvPicPr>
            <p:nvPr/>
          </p:nvPicPr>
          <p:blipFill>
            <a:blip r:embed="rId3"/>
            <a:stretch>
              <a:fillRect/>
            </a:stretch>
          </p:blipFill>
          <p:spPr>
            <a:xfrm>
              <a:off x="2748694" y="1639145"/>
              <a:ext cx="6694611" cy="3579709"/>
            </a:xfrm>
            <a:prstGeom prst="rect">
              <a:avLst/>
            </a:prstGeom>
          </p:spPr>
        </p:pic>
      </p:grpSp>
      <p:sp>
        <p:nvSpPr>
          <p:cNvPr id="15" name="TextBox 14">
            <a:extLst>
              <a:ext uri="{FF2B5EF4-FFF2-40B4-BE49-F238E27FC236}">
                <a16:creationId xmlns:a16="http://schemas.microsoft.com/office/drawing/2014/main" id="{0BFF2888-A034-457A-B754-A48BA345C640}"/>
              </a:ext>
            </a:extLst>
          </p:cNvPr>
          <p:cNvSpPr txBox="1"/>
          <p:nvPr/>
        </p:nvSpPr>
        <p:spPr>
          <a:xfrm>
            <a:off x="6765347" y="4659924"/>
            <a:ext cx="3780692" cy="369332"/>
          </a:xfrm>
          <a:prstGeom prst="rect">
            <a:avLst/>
          </a:prstGeom>
          <a:noFill/>
        </p:spPr>
        <p:txBody>
          <a:bodyPr wrap="square" rtlCol="0">
            <a:spAutoFit/>
          </a:bodyPr>
          <a:lstStyle/>
          <a:p>
            <a:pPr algn="ctr"/>
            <a:r>
              <a:rPr lang="en-US">
                <a:solidFill>
                  <a:srgbClr val="5C8727"/>
                </a:solidFill>
                <a:latin typeface="Arial Black" panose="020B0A04020102020204" pitchFamily="34" charset="0"/>
                <a:ea typeface="Arial" charset="0"/>
                <a:cs typeface="Arial" charset="0"/>
                <a:hlinkClick r:id="rId4">
                  <a:extLst>
                    <a:ext uri="{A12FA001-AC4F-418D-AE19-62706E023703}">
                      <ahyp:hlinkClr xmlns:ahyp="http://schemas.microsoft.com/office/drawing/2018/hyperlinkcolor" val="tx"/>
                    </a:ext>
                  </a:extLst>
                </a:hlinkClick>
              </a:rPr>
              <a:t>www.usfoods.com</a:t>
            </a:r>
            <a:endParaRPr lang="en-US">
              <a:solidFill>
                <a:srgbClr val="5C8727"/>
              </a:solidFill>
              <a:latin typeface="Arial Black" panose="020B0A04020102020204" pitchFamily="34" charset="0"/>
              <a:ea typeface="Arial" charset="0"/>
              <a:cs typeface="Arial" charset="0"/>
            </a:endParaRPr>
          </a:p>
        </p:txBody>
      </p:sp>
    </p:spTree>
    <p:extLst>
      <p:ext uri="{BB962C8B-B14F-4D97-AF65-F5344CB8AC3E}">
        <p14:creationId xmlns:p14="http://schemas.microsoft.com/office/powerpoint/2010/main" val="19876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111464-3B86-9E4B-90D2-8BB7184220E3}"/>
              </a:ext>
            </a:extLst>
          </p:cNvPr>
          <p:cNvSpPr>
            <a:spLocks noGrp="1"/>
          </p:cNvSpPr>
          <p:nvPr>
            <p:ph type="body" sz="quarter" idx="10"/>
          </p:nvPr>
        </p:nvSpPr>
        <p:spPr>
          <a:xfrm>
            <a:off x="538160" y="495300"/>
            <a:ext cx="9236075" cy="365125"/>
          </a:xfrm>
        </p:spPr>
        <p:txBody>
          <a:bodyPr/>
          <a:lstStyle/>
          <a:p>
            <a:r>
              <a:rPr lang="en-US" dirty="0" err="1"/>
              <a:t>Nuestros</a:t>
            </a:r>
            <a:r>
              <a:rPr lang="en-US" dirty="0"/>
              <a:t> </a:t>
            </a:r>
            <a:r>
              <a:rPr lang="en-US" dirty="0" err="1"/>
              <a:t>presentadores</a:t>
            </a:r>
            <a:r>
              <a:rPr lang="en-US" dirty="0"/>
              <a:t>
</a:t>
            </a:r>
          </a:p>
        </p:txBody>
      </p:sp>
      <p:sp>
        <p:nvSpPr>
          <p:cNvPr id="16" name="TextBox 15">
            <a:extLst>
              <a:ext uri="{FF2B5EF4-FFF2-40B4-BE49-F238E27FC236}">
                <a16:creationId xmlns:a16="http://schemas.microsoft.com/office/drawing/2014/main" id="{EFA3AB3D-03F2-4CF2-AE44-F61D35805629}"/>
              </a:ext>
            </a:extLst>
          </p:cNvPr>
          <p:cNvSpPr txBox="1"/>
          <p:nvPr/>
        </p:nvSpPr>
        <p:spPr>
          <a:xfrm>
            <a:off x="1454083" y="4032959"/>
            <a:ext cx="2513758" cy="1631216"/>
          </a:xfrm>
          <a:prstGeom prst="rect">
            <a:avLst/>
          </a:prstGeom>
          <a:noFill/>
        </p:spPr>
        <p:txBody>
          <a:bodyPr wrap="square" rtlCol="0">
            <a:spAutoFit/>
          </a:bodyPr>
          <a:lstStyle/>
          <a:p>
            <a:pPr algn="ctr"/>
            <a:r>
              <a:rPr lang="en-US" b="1" dirty="0">
                <a:solidFill>
                  <a:srgbClr val="5C8727"/>
                </a:solidFill>
                <a:latin typeface="Arial" charset="0"/>
                <a:ea typeface="Arial" charset="0"/>
                <a:cs typeface="Arial" charset="0"/>
              </a:rPr>
              <a:t>Eugenio Gransaull</a:t>
            </a:r>
            <a:endParaRPr lang="en-US" b="1" dirty="0">
              <a:solidFill>
                <a:schemeClr val="bg1">
                  <a:lumMod val="50000"/>
                </a:schemeClr>
              </a:solidFill>
              <a:latin typeface="Arial" charset="0"/>
              <a:ea typeface="Arial" charset="0"/>
              <a:cs typeface="Arial" charset="0"/>
            </a:endParaRPr>
          </a:p>
          <a:p>
            <a:pPr algn="ctr"/>
            <a:r>
              <a:rPr lang="en-US" dirty="0">
                <a:solidFill>
                  <a:schemeClr val="bg1">
                    <a:lumMod val="50000"/>
                  </a:schemeClr>
                </a:solidFill>
                <a:latin typeface="Arial" charset="0"/>
                <a:ea typeface="Arial" charset="0"/>
                <a:cs typeface="Arial" charset="0"/>
              </a:rPr>
              <a:t>US Foods</a:t>
            </a:r>
          </a:p>
          <a:p>
            <a:pPr algn="ctr"/>
            <a:r>
              <a:rPr lang="en-US" i="1" dirty="0">
                <a:solidFill>
                  <a:schemeClr val="bg1">
                    <a:lumMod val="50000"/>
                  </a:schemeClr>
                </a:solidFill>
                <a:latin typeface="Arial" charset="0"/>
                <a:ea typeface="Arial" charset="0"/>
                <a:cs typeface="Arial" charset="0"/>
              </a:rPr>
              <a:t>Restaurant Operations Consultant </a:t>
            </a:r>
          </a:p>
          <a:p>
            <a:pPr algn="ctr"/>
            <a:r>
              <a:rPr lang="en-US" sz="1400" b="1" u="sng" dirty="0">
                <a:hlinkClick r:id="rId3">
                  <a:extLst>
                    <a:ext uri="{A12FA001-AC4F-418D-AE19-62706E023703}">
                      <ahyp:hlinkClr xmlns:ahyp="http://schemas.microsoft.com/office/drawing/2018/hyperlinkcolor" val="tx"/>
                    </a:ext>
                  </a:extLst>
                </a:hlinkClick>
              </a:rPr>
              <a:t>https://calendly.com/gene-gransaull</a:t>
            </a:r>
            <a:endParaRPr lang="en-US" sz="1400" i="1" dirty="0">
              <a:latin typeface="Arial" charset="0"/>
              <a:ea typeface="Arial" charset="0"/>
              <a:cs typeface="Arial" charset="0"/>
            </a:endParaRPr>
          </a:p>
        </p:txBody>
      </p:sp>
      <p:sp>
        <p:nvSpPr>
          <p:cNvPr id="17" name="TextBox 16">
            <a:extLst>
              <a:ext uri="{FF2B5EF4-FFF2-40B4-BE49-F238E27FC236}">
                <a16:creationId xmlns:a16="http://schemas.microsoft.com/office/drawing/2014/main" id="{7F5E0497-2101-4098-92C6-AAD51AD53B84}"/>
              </a:ext>
            </a:extLst>
          </p:cNvPr>
          <p:cNvSpPr txBox="1"/>
          <p:nvPr/>
        </p:nvSpPr>
        <p:spPr>
          <a:xfrm>
            <a:off x="4839120" y="4032960"/>
            <a:ext cx="2513759" cy="1908215"/>
          </a:xfrm>
          <a:prstGeom prst="rect">
            <a:avLst/>
          </a:prstGeom>
          <a:noFill/>
        </p:spPr>
        <p:txBody>
          <a:bodyPr wrap="square" rtlCol="0">
            <a:spAutoFit/>
          </a:bodyPr>
          <a:lstStyle/>
          <a:p>
            <a:pPr algn="ctr"/>
            <a:r>
              <a:rPr lang="en-US" b="1" dirty="0">
                <a:solidFill>
                  <a:srgbClr val="5C8727"/>
                </a:solidFill>
                <a:latin typeface="Arial" charset="0"/>
                <a:ea typeface="Arial" charset="0"/>
                <a:cs typeface="Arial" charset="0"/>
              </a:rPr>
              <a:t>Jim Nau</a:t>
            </a:r>
            <a:endParaRPr lang="en-US" b="1" dirty="0">
              <a:solidFill>
                <a:schemeClr val="bg1">
                  <a:lumMod val="50000"/>
                </a:schemeClr>
              </a:solidFill>
              <a:latin typeface="Arial" charset="0"/>
              <a:ea typeface="Arial" charset="0"/>
              <a:cs typeface="Arial" charset="0"/>
            </a:endParaRPr>
          </a:p>
          <a:p>
            <a:pPr algn="ctr"/>
            <a:r>
              <a:rPr lang="en-US" dirty="0">
                <a:solidFill>
                  <a:schemeClr val="bg1">
                    <a:lumMod val="50000"/>
                  </a:schemeClr>
                </a:solidFill>
                <a:latin typeface="Arial" charset="0"/>
                <a:ea typeface="Arial" charset="0"/>
                <a:cs typeface="Arial" charset="0"/>
              </a:rPr>
              <a:t>US Foods</a:t>
            </a:r>
          </a:p>
          <a:p>
            <a:pPr algn="ctr"/>
            <a:r>
              <a:rPr lang="en-US" i="1" dirty="0">
                <a:solidFill>
                  <a:schemeClr val="bg1">
                    <a:lumMod val="50000"/>
                  </a:schemeClr>
                </a:solidFill>
                <a:latin typeface="Arial" charset="0"/>
                <a:ea typeface="Arial" charset="0"/>
                <a:cs typeface="Arial" charset="0"/>
              </a:rPr>
              <a:t>Restaurant Operations Consultant</a:t>
            </a:r>
          </a:p>
          <a:p>
            <a:pPr algn="ctr"/>
            <a:r>
              <a:rPr lang="en-US" sz="1400" b="1" u="sng" dirty="0">
                <a:hlinkClick r:id="rId4">
                  <a:extLst>
                    <a:ext uri="{A12FA001-AC4F-418D-AE19-62706E023703}">
                      <ahyp:hlinkClr xmlns:ahyp="http://schemas.microsoft.com/office/drawing/2018/hyperlinkcolor" val="tx"/>
                    </a:ext>
                  </a:extLst>
                </a:hlinkClick>
              </a:rPr>
              <a:t>https://calendly.com/jim-nau/roc-cares-consult</a:t>
            </a:r>
            <a:endParaRPr lang="en-US" sz="1400" dirty="0"/>
          </a:p>
          <a:p>
            <a:pPr algn="ctr"/>
            <a:endParaRPr lang="en-US" i="1" dirty="0">
              <a:solidFill>
                <a:schemeClr val="bg1">
                  <a:lumMod val="50000"/>
                </a:schemeClr>
              </a:solidFill>
              <a:latin typeface="Arial" charset="0"/>
              <a:ea typeface="Arial" charset="0"/>
              <a:cs typeface="Arial" charset="0"/>
            </a:endParaRPr>
          </a:p>
        </p:txBody>
      </p:sp>
      <p:sp>
        <p:nvSpPr>
          <p:cNvPr id="18" name="TextBox 17">
            <a:extLst>
              <a:ext uri="{FF2B5EF4-FFF2-40B4-BE49-F238E27FC236}">
                <a16:creationId xmlns:a16="http://schemas.microsoft.com/office/drawing/2014/main" id="{634FEDC7-2433-468B-9CD0-A0A4B2325A16}"/>
              </a:ext>
            </a:extLst>
          </p:cNvPr>
          <p:cNvSpPr txBox="1"/>
          <p:nvPr/>
        </p:nvSpPr>
        <p:spPr>
          <a:xfrm>
            <a:off x="8282373" y="4032961"/>
            <a:ext cx="2407449" cy="1354217"/>
          </a:xfrm>
          <a:prstGeom prst="rect">
            <a:avLst/>
          </a:prstGeom>
          <a:noFill/>
        </p:spPr>
        <p:txBody>
          <a:bodyPr wrap="square" rtlCol="0">
            <a:spAutoFit/>
          </a:bodyPr>
          <a:lstStyle/>
          <a:p>
            <a:pPr algn="ctr"/>
            <a:r>
              <a:rPr lang="en-US" b="1" dirty="0">
                <a:solidFill>
                  <a:srgbClr val="5C8727"/>
                </a:solidFill>
                <a:latin typeface="Arial" charset="0"/>
                <a:ea typeface="Arial" charset="0"/>
                <a:cs typeface="Arial" charset="0"/>
              </a:rPr>
              <a:t>Frankie Ruiz</a:t>
            </a:r>
            <a:endParaRPr lang="en-US" b="1" dirty="0">
              <a:solidFill>
                <a:schemeClr val="bg1">
                  <a:lumMod val="50000"/>
                </a:schemeClr>
              </a:solidFill>
              <a:latin typeface="Arial" charset="0"/>
              <a:ea typeface="Arial" charset="0"/>
              <a:cs typeface="Arial" charset="0"/>
            </a:endParaRPr>
          </a:p>
          <a:p>
            <a:pPr algn="ctr"/>
            <a:r>
              <a:rPr lang="en-US" dirty="0">
                <a:solidFill>
                  <a:schemeClr val="bg1">
                    <a:lumMod val="50000"/>
                  </a:schemeClr>
                </a:solidFill>
                <a:latin typeface="Arial" charset="0"/>
                <a:ea typeface="Arial" charset="0"/>
                <a:cs typeface="Arial" charset="0"/>
              </a:rPr>
              <a:t>US Foods</a:t>
            </a:r>
          </a:p>
          <a:p>
            <a:pPr algn="ctr"/>
            <a:r>
              <a:rPr lang="en-US" i="1" dirty="0">
                <a:solidFill>
                  <a:schemeClr val="bg1">
                    <a:lumMod val="50000"/>
                  </a:schemeClr>
                </a:solidFill>
                <a:latin typeface="Arial" charset="0"/>
                <a:ea typeface="Arial" charset="0"/>
                <a:cs typeface="Arial" charset="0"/>
              </a:rPr>
              <a:t>Food Fanatic Chef</a:t>
            </a:r>
          </a:p>
          <a:p>
            <a:pPr algn="ctr"/>
            <a:r>
              <a:rPr lang="en-US" sz="1400" b="1" i="1" dirty="0">
                <a:latin typeface="Arial" charset="0"/>
                <a:ea typeface="Arial" charset="0"/>
                <a:cs typeface="Arial" charset="0"/>
              </a:rPr>
              <a:t>https://calendly.com/frankie-ruiz/30min</a:t>
            </a:r>
          </a:p>
        </p:txBody>
      </p:sp>
      <p:pic>
        <p:nvPicPr>
          <p:cNvPr id="7" name="Picture 6">
            <a:extLst>
              <a:ext uri="{FF2B5EF4-FFF2-40B4-BE49-F238E27FC236}">
                <a16:creationId xmlns:a16="http://schemas.microsoft.com/office/drawing/2014/main" id="{0BC28AF1-8624-45A1-9B8E-24D23F85B86D}"/>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746513" y="1549264"/>
            <a:ext cx="1928898" cy="2382137"/>
          </a:xfrm>
          <a:prstGeom prst="rect">
            <a:avLst/>
          </a:prstGeom>
          <a:effectLst>
            <a:outerShdw blurRad="50800" dist="38100" dir="2700000" algn="tl" rotWithShape="0">
              <a:prstClr val="black">
                <a:alpha val="40000"/>
              </a:prstClr>
            </a:outerShdw>
          </a:effectLst>
        </p:spPr>
      </p:pic>
      <p:pic>
        <p:nvPicPr>
          <p:cNvPr id="12" name="Content Placeholder 11" descr="A person smiling for the camera&#10;&#10;Description automatically generated">
            <a:extLst>
              <a:ext uri="{FF2B5EF4-FFF2-40B4-BE49-F238E27FC236}">
                <a16:creationId xmlns:a16="http://schemas.microsoft.com/office/drawing/2014/main" id="{7A235E3F-FC74-45CA-B0AD-7A658738968C}"/>
              </a:ext>
            </a:extLst>
          </p:cNvPr>
          <p:cNvPicPr>
            <a:picLocks noGrp="1" noChangeAspect="1"/>
          </p:cNvPicPr>
          <p:nvPr>
            <p:ph sz="quarter" idx="11"/>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19539"/>
          <a:stretch/>
        </p:blipFill>
        <p:spPr>
          <a:xfrm>
            <a:off x="5131550" y="1559517"/>
            <a:ext cx="1928898" cy="2382137"/>
          </a:xfrm>
          <a:effectLst>
            <a:outerShdw blurRad="50800" dist="38100" dir="2700000" algn="tl" rotWithShape="0">
              <a:prstClr val="black">
                <a:alpha val="40000"/>
              </a:prstClr>
            </a:outerShdw>
          </a:effectLst>
        </p:spPr>
      </p:pic>
      <p:pic>
        <p:nvPicPr>
          <p:cNvPr id="5" name="Picture 4" descr="A person smiling for the camera&#10;&#10;Description automatically generated">
            <a:extLst>
              <a:ext uri="{FF2B5EF4-FFF2-40B4-BE49-F238E27FC236}">
                <a16:creationId xmlns:a16="http://schemas.microsoft.com/office/drawing/2014/main" id="{5BD908D4-A389-4622-BFDD-3993AEC6BC3D}"/>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l="14366" r="11274"/>
          <a:stretch/>
        </p:blipFill>
        <p:spPr>
          <a:xfrm>
            <a:off x="8516587" y="1559517"/>
            <a:ext cx="1928898" cy="24062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6702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DDB91D-3900-5D42-A115-8448A649180B}"/>
              </a:ext>
            </a:extLst>
          </p:cNvPr>
          <p:cNvSpPr>
            <a:spLocks noGrp="1"/>
          </p:cNvSpPr>
          <p:nvPr>
            <p:ph type="body" sz="quarter" idx="10"/>
          </p:nvPr>
        </p:nvSpPr>
        <p:spPr>
          <a:xfrm>
            <a:off x="1373463" y="2824400"/>
            <a:ext cx="9445074" cy="1209200"/>
          </a:xfrm>
        </p:spPr>
        <p:txBody>
          <a:bodyPr>
            <a:noAutofit/>
          </a:bodyPr>
          <a:lstStyle/>
          <a:p>
            <a:pPr algn="ctr"/>
            <a:r>
              <a:rPr lang="en-US" sz="3600" dirty="0">
                <a:solidFill>
                  <a:srgbClr val="787878"/>
                </a:solidFill>
                <a:latin typeface="Arial Black" panose="020B0604020202020204" pitchFamily="34" charset="0"/>
                <a:cs typeface="Arial Black" panose="020B0604020202020204" pitchFamily="34" charset="0"/>
              </a:rPr>
              <a:t>¿</a:t>
            </a:r>
            <a:r>
              <a:rPr lang="en-US" sz="3600" dirty="0" err="1">
                <a:solidFill>
                  <a:srgbClr val="787878"/>
                </a:solidFill>
                <a:latin typeface="Arial Black" panose="020B0604020202020204" pitchFamily="34" charset="0"/>
                <a:cs typeface="Arial Black" panose="020B0604020202020204" pitchFamily="34" charset="0"/>
              </a:rPr>
              <a:t>Qué</a:t>
            </a:r>
            <a:r>
              <a:rPr lang="en-US" sz="3600" dirty="0">
                <a:solidFill>
                  <a:srgbClr val="787878"/>
                </a:solidFill>
                <a:latin typeface="Arial Black" panose="020B0604020202020204" pitchFamily="34" charset="0"/>
                <a:cs typeface="Arial Black" panose="020B0604020202020204" pitchFamily="34" charset="0"/>
              </a:rPr>
              <a:t> </a:t>
            </a:r>
            <a:r>
              <a:rPr lang="en-US" sz="3600" dirty="0" err="1">
                <a:solidFill>
                  <a:srgbClr val="FF0000"/>
                </a:solidFill>
                <a:latin typeface="Arial Black" panose="020B0604020202020204" pitchFamily="34" charset="0"/>
                <a:cs typeface="Arial Black" panose="020B0604020202020204" pitchFamily="34" charset="0"/>
              </a:rPr>
              <a:t>preguntas</a:t>
            </a:r>
            <a:r>
              <a:rPr lang="en-US" sz="3600" dirty="0">
                <a:solidFill>
                  <a:srgbClr val="FF0000"/>
                </a:solidFill>
                <a:latin typeface="Arial Black" panose="020B0604020202020204" pitchFamily="34" charset="0"/>
                <a:cs typeface="Arial Black" panose="020B0604020202020204" pitchFamily="34" charset="0"/>
              </a:rPr>
              <a:t> </a:t>
            </a:r>
            <a:r>
              <a:rPr lang="en-US" sz="3600" dirty="0" err="1">
                <a:solidFill>
                  <a:srgbClr val="787878"/>
                </a:solidFill>
                <a:latin typeface="Arial Black" panose="020B0604020202020204" pitchFamily="34" charset="0"/>
                <a:cs typeface="Arial Black" panose="020B0604020202020204" pitchFamily="34" charset="0"/>
              </a:rPr>
              <a:t>tiene</a:t>
            </a:r>
            <a:r>
              <a:rPr lang="en-US" sz="3600" dirty="0">
                <a:solidFill>
                  <a:srgbClr val="787878"/>
                </a:solidFill>
                <a:latin typeface="Arial Black" panose="020B0604020202020204" pitchFamily="34" charset="0"/>
                <a:cs typeface="Arial Black" panose="020B0604020202020204" pitchFamily="34" charset="0"/>
              </a:rPr>
              <a:t>?
</a:t>
            </a:r>
          </a:p>
        </p:txBody>
      </p:sp>
    </p:spTree>
    <p:extLst>
      <p:ext uri="{BB962C8B-B14F-4D97-AF65-F5344CB8AC3E}">
        <p14:creationId xmlns:p14="http://schemas.microsoft.com/office/powerpoint/2010/main" val="3112584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31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table&#10;&#10;Description automatically generated">
            <a:extLst>
              <a:ext uri="{FF2B5EF4-FFF2-40B4-BE49-F238E27FC236}">
                <a16:creationId xmlns:a16="http://schemas.microsoft.com/office/drawing/2014/main" id="{B6DCDF8A-49C3-1549-BD72-187452EF94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44245" y="-110242"/>
            <a:ext cx="6637509" cy="6858000"/>
          </a:xfrm>
          <a:prstGeom prst="rect">
            <a:avLst/>
          </a:prstGeom>
        </p:spPr>
      </p:pic>
      <p:sp>
        <p:nvSpPr>
          <p:cNvPr id="3" name="Text Placeholder 2">
            <a:extLst>
              <a:ext uri="{FF2B5EF4-FFF2-40B4-BE49-F238E27FC236}">
                <a16:creationId xmlns:a16="http://schemas.microsoft.com/office/drawing/2014/main" id="{CE7292F5-30B8-B045-B5AA-2573F8AFCB8D}"/>
              </a:ext>
            </a:extLst>
          </p:cNvPr>
          <p:cNvSpPr>
            <a:spLocks noGrp="1"/>
          </p:cNvSpPr>
          <p:nvPr>
            <p:ph type="body" sz="quarter" idx="10"/>
          </p:nvPr>
        </p:nvSpPr>
        <p:spPr>
          <a:xfrm>
            <a:off x="534496" y="514701"/>
            <a:ext cx="9236075" cy="365125"/>
          </a:xfrm>
        </p:spPr>
        <p:txBody>
          <a:bodyPr/>
          <a:lstStyle/>
          <a:p>
            <a:r>
              <a:rPr lang="en-US" dirty="0" err="1"/>
              <a:t>Orientación</a:t>
            </a:r>
            <a:r>
              <a:rPr lang="en-US" dirty="0"/>
              <a:t> para la </a:t>
            </a:r>
            <a:r>
              <a:rPr lang="en-US" dirty="0" err="1"/>
              <a:t>Implementación</a:t>
            </a:r>
            <a:r>
              <a:rPr lang="en-US" dirty="0"/>
              <a:t>
</a:t>
            </a:r>
          </a:p>
        </p:txBody>
      </p:sp>
      <p:sp>
        <p:nvSpPr>
          <p:cNvPr id="4" name="Text Placeholder 3">
            <a:extLst>
              <a:ext uri="{FF2B5EF4-FFF2-40B4-BE49-F238E27FC236}">
                <a16:creationId xmlns:a16="http://schemas.microsoft.com/office/drawing/2014/main" id="{54C2C0C8-085B-2643-B041-CAED8B0CBABA}"/>
              </a:ext>
            </a:extLst>
          </p:cNvPr>
          <p:cNvSpPr>
            <a:spLocks noGrp="1"/>
          </p:cNvSpPr>
          <p:nvPr>
            <p:ph sz="quarter" idx="11"/>
          </p:nvPr>
        </p:nvSpPr>
        <p:spPr>
          <a:xfrm>
            <a:off x="931603" y="1393772"/>
            <a:ext cx="6251712" cy="4447117"/>
          </a:xfrm>
        </p:spPr>
        <p:txBody>
          <a:bodyPr anchor="t"/>
          <a:lstStyle/>
          <a:p>
            <a:r>
              <a:rPr lang="es-ES" sz="2000" dirty="0">
                <a:solidFill>
                  <a:srgbClr val="787878"/>
                </a:solidFill>
                <a:latin typeface="Arial"/>
                <a:cs typeface="Arial"/>
              </a:rPr>
              <a:t>La ley CARES firmada el 27 de marzo de 2020</a:t>
            </a:r>
            <a:endParaRPr lang="en-US" sz="2000" dirty="0">
              <a:solidFill>
                <a:srgbClr val="787878"/>
              </a:solidFill>
            </a:endParaRPr>
          </a:p>
          <a:p>
            <a:r>
              <a:rPr lang="es-ES" sz="2000" dirty="0">
                <a:solidFill>
                  <a:srgbClr val="787878"/>
                </a:solidFill>
                <a:latin typeface="Arial"/>
                <a:cs typeface="Arial"/>
              </a:rPr>
              <a:t>Regla final provisional de la SBA publicada el 2 de abril de 2020
SBA </a:t>
            </a:r>
            <a:r>
              <a:rPr lang="es-ES" sz="2000" dirty="0" err="1">
                <a:solidFill>
                  <a:srgbClr val="787878"/>
                </a:solidFill>
                <a:latin typeface="Arial"/>
                <a:cs typeface="Arial"/>
              </a:rPr>
              <a:t>Affiliation</a:t>
            </a:r>
            <a:r>
              <a:rPr lang="es-ES" sz="2000" dirty="0">
                <a:solidFill>
                  <a:srgbClr val="787878"/>
                </a:solidFill>
                <a:latin typeface="Arial"/>
                <a:cs typeface="Arial"/>
              </a:rPr>
              <a:t> </a:t>
            </a:r>
            <a:r>
              <a:rPr lang="es-ES" sz="2000" dirty="0" err="1">
                <a:solidFill>
                  <a:srgbClr val="787878"/>
                </a:solidFill>
                <a:latin typeface="Arial"/>
                <a:cs typeface="Arial"/>
              </a:rPr>
              <a:t>Guidance</a:t>
            </a:r>
            <a:r>
              <a:rPr lang="es-ES" sz="2000" dirty="0">
                <a:solidFill>
                  <a:srgbClr val="787878"/>
                </a:solidFill>
                <a:latin typeface="Arial"/>
                <a:cs typeface="Arial"/>
              </a:rPr>
              <a:t> publicado el 3 de abril de 2020</a:t>
            </a:r>
            <a:endParaRPr lang="en-US" sz="2000" u="sng" dirty="0">
              <a:solidFill>
                <a:srgbClr val="000000"/>
              </a:solidFill>
            </a:endParaRPr>
          </a:p>
          <a:p>
            <a:r>
              <a:rPr lang="es-ES" sz="2000" dirty="0">
                <a:solidFill>
                  <a:srgbClr val="787878"/>
                </a:solidFill>
                <a:latin typeface="Arial"/>
                <a:cs typeface="Arial"/>
              </a:rPr>
              <a:t>Preguntas frecuentes del Departamento del Tesoro actualizadas el 7 de abril de 2020
Más información disponible en los sitios web de la SBA.gov y del Departamento del Tesoro (treasury.gov)</a:t>
            </a:r>
            <a:endParaRPr lang="en-US" sz="2000" u="sng" dirty="0"/>
          </a:p>
          <a:p>
            <a:r>
              <a:rPr lang="es-ES" sz="2000" dirty="0">
                <a:solidFill>
                  <a:srgbClr val="787878"/>
                </a:solidFill>
                <a:latin typeface="Arial"/>
                <a:cs typeface="Arial"/>
              </a:rPr>
              <a:t>Para mantenerse al día sobre estos programas, por favor manténgase en contacto con su Oficina del Distrito SBA local</a:t>
            </a:r>
            <a:endParaRPr lang="en-US" sz="2400" dirty="0">
              <a:solidFill>
                <a:srgbClr val="787878"/>
              </a:solidFill>
            </a:endParaRPr>
          </a:p>
        </p:txBody>
      </p:sp>
      <p:pic>
        <p:nvPicPr>
          <p:cNvPr id="9" name="Picture 8">
            <a:extLst>
              <a:ext uri="{FF2B5EF4-FFF2-40B4-BE49-F238E27FC236}">
                <a16:creationId xmlns:a16="http://schemas.microsoft.com/office/drawing/2014/main" id="{1BBB1E4A-E9E4-EC42-91BE-62DB0617D83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989000" y="5800725"/>
            <a:ext cx="782179" cy="727427"/>
          </a:xfrm>
          <a:prstGeom prst="rect">
            <a:avLst/>
          </a:prstGeom>
        </p:spPr>
      </p:pic>
    </p:spTree>
    <p:extLst>
      <p:ext uri="{BB962C8B-B14F-4D97-AF65-F5344CB8AC3E}">
        <p14:creationId xmlns:p14="http://schemas.microsoft.com/office/powerpoint/2010/main" val="2517674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B3DE8E-4D1E-4A25-BA74-31FCC36C0B4D}"/>
              </a:ext>
            </a:extLst>
          </p:cNvPr>
          <p:cNvPicPr>
            <a:picLocks noGrp="1" noChangeAspect="1"/>
          </p:cNvPicPr>
          <p:nvPr>
            <p:ph sz="quarter" idx="11"/>
          </p:nvPr>
        </p:nvPicPr>
        <p:blipFill rotWithShape="1">
          <a:blip r:embed="rId2"/>
          <a:srcRect t="8281" r="1037" b="2997"/>
          <a:stretch/>
        </p:blipFill>
        <p:spPr>
          <a:xfrm>
            <a:off x="979715" y="895738"/>
            <a:ext cx="9806474" cy="4945225"/>
          </a:xfrm>
          <a:prstGeom prst="rect">
            <a:avLst/>
          </a:prstGeom>
        </p:spPr>
      </p:pic>
    </p:spTree>
    <p:extLst>
      <p:ext uri="{BB962C8B-B14F-4D97-AF65-F5344CB8AC3E}">
        <p14:creationId xmlns:p14="http://schemas.microsoft.com/office/powerpoint/2010/main" val="1540977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5CB5C2-EA71-40D2-93DC-1D638643E790}"/>
              </a:ext>
            </a:extLst>
          </p:cNvPr>
          <p:cNvSpPr>
            <a:spLocks noGrp="1"/>
          </p:cNvSpPr>
          <p:nvPr>
            <p:ph type="body" sz="quarter" idx="10"/>
          </p:nvPr>
        </p:nvSpPr>
        <p:spPr/>
        <p:txBody>
          <a:bodyPr/>
          <a:lstStyle/>
          <a:p>
            <a:r>
              <a:rPr lang="es-ES" dirty="0"/>
              <a:t>Lo que necesita hacer ahora
</a:t>
            </a:r>
            <a:endParaRPr lang="en-US" dirty="0"/>
          </a:p>
        </p:txBody>
      </p:sp>
      <p:sp>
        <p:nvSpPr>
          <p:cNvPr id="5" name="Text Placeholder 5">
            <a:extLst>
              <a:ext uri="{FF2B5EF4-FFF2-40B4-BE49-F238E27FC236}">
                <a16:creationId xmlns:a16="http://schemas.microsoft.com/office/drawing/2014/main" id="{396B21BE-12EB-4B46-A70B-B0445F763556}"/>
              </a:ext>
            </a:extLst>
          </p:cNvPr>
          <p:cNvSpPr>
            <a:spLocks noGrp="1"/>
          </p:cNvSpPr>
          <p:nvPr>
            <p:ph sz="quarter" idx="11"/>
          </p:nvPr>
        </p:nvSpPr>
        <p:spPr>
          <a:xfrm>
            <a:off x="397811" y="1028701"/>
            <a:ext cx="5394761" cy="426916"/>
          </a:xfrm>
        </p:spPr>
        <p:txBody>
          <a:bodyPr/>
          <a:lstStyle/>
          <a:p>
            <a:pPr marL="0" indent="0">
              <a:buNone/>
            </a:pPr>
            <a:r>
              <a:rPr lang="en-US" sz="2000" b="1" dirty="0" err="1">
                <a:solidFill>
                  <a:schemeClr val="accent1"/>
                </a:solidFill>
              </a:rPr>
              <a:t>Préstamo</a:t>
            </a:r>
            <a:r>
              <a:rPr lang="en-US" sz="2000" b="1" dirty="0">
                <a:solidFill>
                  <a:schemeClr val="accent1"/>
                </a:solidFill>
              </a:rPr>
              <a:t> PPP:</a:t>
            </a:r>
            <a:endParaRPr lang="en-US" dirty="0"/>
          </a:p>
        </p:txBody>
      </p:sp>
      <p:sp>
        <p:nvSpPr>
          <p:cNvPr id="6" name="Text Placeholder 5">
            <a:extLst>
              <a:ext uri="{FF2B5EF4-FFF2-40B4-BE49-F238E27FC236}">
                <a16:creationId xmlns:a16="http://schemas.microsoft.com/office/drawing/2014/main" id="{7A18EA72-3FDE-450B-BE7E-F00C87AA734E}"/>
              </a:ext>
            </a:extLst>
          </p:cNvPr>
          <p:cNvSpPr txBox="1">
            <a:spLocks/>
          </p:cNvSpPr>
          <p:nvPr/>
        </p:nvSpPr>
        <p:spPr>
          <a:xfrm>
            <a:off x="397811" y="1470962"/>
            <a:ext cx="5140764" cy="3408433"/>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2" indent="-172720"/>
            <a:r>
              <a:rPr lang="es-ES" dirty="0">
                <a:solidFill>
                  <a:schemeClr val="bg2">
                    <a:lumMod val="50000"/>
                  </a:schemeClr>
                </a:solidFill>
              </a:rPr>
              <a:t>Determinar su Cálculo de Nómina Mensual Tipo de 2.5 X </a:t>
            </a:r>
          </a:p>
          <a:p>
            <a:pPr marL="457200" lvl="2" indent="-172720"/>
            <a:r>
              <a:rPr lang="es-ES" dirty="0">
                <a:solidFill>
                  <a:schemeClr val="bg2">
                    <a:lumMod val="50000"/>
                  </a:schemeClr>
                </a:solidFill>
              </a:rPr>
              <a:t>Encuentra una entidad bancaria local que esté aprobado para hacer estos préstamos y solicite una consulta telefónica para el proceso y c</a:t>
            </a:r>
            <a:r>
              <a:rPr lang="es-ES" dirty="0">
                <a:solidFill>
                  <a:schemeClr val="bg2">
                    <a:lumMod val="50000"/>
                  </a:schemeClr>
                </a:solidFill>
                <a:latin typeface="Arial"/>
                <a:cs typeface="Arial"/>
              </a:rPr>
              <a:t>ó</a:t>
            </a:r>
            <a:r>
              <a:rPr lang="es-ES" dirty="0">
                <a:solidFill>
                  <a:schemeClr val="bg2">
                    <a:lumMod val="50000"/>
                  </a:schemeClr>
                </a:solidFill>
              </a:rPr>
              <a:t>mo pueden asistirle</a:t>
            </a:r>
          </a:p>
          <a:p>
            <a:pPr marL="457200" lvl="2" indent="-172720"/>
            <a:endParaRPr lang="en-US" sz="1800" dirty="0">
              <a:solidFill>
                <a:srgbClr val="787878"/>
              </a:solidFill>
              <a:latin typeface="Arial"/>
              <a:cs typeface="Arial"/>
            </a:endParaRPr>
          </a:p>
        </p:txBody>
      </p:sp>
      <p:grpSp>
        <p:nvGrpSpPr>
          <p:cNvPr id="9" name="Group 8">
            <a:extLst>
              <a:ext uri="{FF2B5EF4-FFF2-40B4-BE49-F238E27FC236}">
                <a16:creationId xmlns:a16="http://schemas.microsoft.com/office/drawing/2014/main" id="{AB693A7D-82A2-4F17-88E7-9DA83F729587}"/>
              </a:ext>
            </a:extLst>
          </p:cNvPr>
          <p:cNvGrpSpPr/>
          <p:nvPr/>
        </p:nvGrpSpPr>
        <p:grpSpPr>
          <a:xfrm>
            <a:off x="397811" y="3903952"/>
            <a:ext cx="5394761" cy="3850694"/>
            <a:chOff x="6746438" y="1732085"/>
            <a:chExt cx="5394761" cy="3850694"/>
          </a:xfrm>
        </p:grpSpPr>
        <p:sp>
          <p:nvSpPr>
            <p:cNvPr id="7" name="Text Placeholder 5">
              <a:extLst>
                <a:ext uri="{FF2B5EF4-FFF2-40B4-BE49-F238E27FC236}">
                  <a16:creationId xmlns:a16="http://schemas.microsoft.com/office/drawing/2014/main" id="{F0EB1C76-96B8-4C3F-911E-F750F6FF0C80}"/>
                </a:ext>
              </a:extLst>
            </p:cNvPr>
            <p:cNvSpPr txBox="1">
              <a:spLocks/>
            </p:cNvSpPr>
            <p:nvPr/>
          </p:nvSpPr>
          <p:spPr>
            <a:xfrm>
              <a:off x="6746438" y="1732085"/>
              <a:ext cx="5394761" cy="4269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a:solidFill>
                    <a:schemeClr val="accent1"/>
                  </a:solidFill>
                </a:rPr>
                <a:t>EIDL Loan:</a:t>
              </a:r>
              <a:endParaRPr lang="en-US"/>
            </a:p>
          </p:txBody>
        </p:sp>
        <p:sp>
          <p:nvSpPr>
            <p:cNvPr id="8" name="Text Placeholder 5">
              <a:extLst>
                <a:ext uri="{FF2B5EF4-FFF2-40B4-BE49-F238E27FC236}">
                  <a16:creationId xmlns:a16="http://schemas.microsoft.com/office/drawing/2014/main" id="{EC127F82-0370-42DA-91AF-C3063A737AA1}"/>
                </a:ext>
              </a:extLst>
            </p:cNvPr>
            <p:cNvSpPr txBox="1">
              <a:spLocks/>
            </p:cNvSpPr>
            <p:nvPr/>
          </p:nvSpPr>
          <p:spPr>
            <a:xfrm>
              <a:off x="6746438" y="2174346"/>
              <a:ext cx="5140764" cy="3408433"/>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2" indent="-172720"/>
              <a:r>
                <a:rPr lang="es-ES" sz="1800" dirty="0">
                  <a:solidFill>
                    <a:srgbClr val="787878"/>
                  </a:solidFill>
                  <a:latin typeface="Arial"/>
                  <a:cs typeface="Arial"/>
                </a:rPr>
                <a:t>Busque asistencia de una oficina de distrito o local del SBA sobre el proceso, los formularios y la documentación requerida
Reúna la documentación y la información necesarias para llenar formularios</a:t>
              </a:r>
              <a:endParaRPr lang="en-US" sz="1800" dirty="0">
                <a:solidFill>
                  <a:srgbClr val="787878"/>
                </a:solidFill>
                <a:latin typeface="Arial"/>
                <a:cs typeface="Arial"/>
              </a:endParaRPr>
            </a:p>
          </p:txBody>
        </p:sp>
      </p:grpSp>
      <p:grpSp>
        <p:nvGrpSpPr>
          <p:cNvPr id="13" name="Group 12">
            <a:extLst>
              <a:ext uri="{FF2B5EF4-FFF2-40B4-BE49-F238E27FC236}">
                <a16:creationId xmlns:a16="http://schemas.microsoft.com/office/drawing/2014/main" id="{E1D2B710-F6B4-468A-BC54-0D79191AE3B1}"/>
              </a:ext>
            </a:extLst>
          </p:cNvPr>
          <p:cNvGrpSpPr/>
          <p:nvPr/>
        </p:nvGrpSpPr>
        <p:grpSpPr>
          <a:xfrm>
            <a:off x="6399430" y="1770585"/>
            <a:ext cx="4723543" cy="2889339"/>
            <a:chOff x="1477962" y="1126390"/>
            <a:chExt cx="9236075" cy="4985240"/>
          </a:xfrm>
        </p:grpSpPr>
        <p:pic>
          <p:nvPicPr>
            <p:cNvPr id="11" name="Picture 10" descr="A flat screen tv&#10;&#10;Description automatically generated">
              <a:extLst>
                <a:ext uri="{FF2B5EF4-FFF2-40B4-BE49-F238E27FC236}">
                  <a16:creationId xmlns:a16="http://schemas.microsoft.com/office/drawing/2014/main" id="{D466C175-0839-435F-B199-1C28FF9F83D5}"/>
                </a:ext>
              </a:extLst>
            </p:cNvPr>
            <p:cNvPicPr>
              <a:picLocks noChangeAspect="1"/>
            </p:cNvPicPr>
            <p:nvPr/>
          </p:nvPicPr>
          <p:blipFill rotWithShape="1">
            <a:blip r:embed="rId2"/>
            <a:srcRect l="4009" t="12948" r="3784" b="14359"/>
            <a:stretch/>
          </p:blipFill>
          <p:spPr>
            <a:xfrm>
              <a:off x="1477962" y="1126390"/>
              <a:ext cx="9236075" cy="4985240"/>
            </a:xfrm>
            <a:prstGeom prst="rect">
              <a:avLst/>
            </a:prstGeom>
          </p:spPr>
        </p:pic>
        <p:pic>
          <p:nvPicPr>
            <p:cNvPr id="12" name="Picture 11">
              <a:extLst>
                <a:ext uri="{FF2B5EF4-FFF2-40B4-BE49-F238E27FC236}">
                  <a16:creationId xmlns:a16="http://schemas.microsoft.com/office/drawing/2014/main" id="{BF23CEC7-924E-4A91-B836-4EF8581979A2}"/>
                </a:ext>
              </a:extLst>
            </p:cNvPr>
            <p:cNvPicPr>
              <a:picLocks noChangeAspect="1"/>
            </p:cNvPicPr>
            <p:nvPr/>
          </p:nvPicPr>
          <p:blipFill>
            <a:blip r:embed="rId3"/>
            <a:stretch>
              <a:fillRect/>
            </a:stretch>
          </p:blipFill>
          <p:spPr>
            <a:xfrm>
              <a:off x="2748694" y="1639145"/>
              <a:ext cx="6694611" cy="3579709"/>
            </a:xfrm>
            <a:prstGeom prst="rect">
              <a:avLst/>
            </a:prstGeom>
          </p:spPr>
        </p:pic>
      </p:grpSp>
      <p:sp>
        <p:nvSpPr>
          <p:cNvPr id="15" name="TextBox 14">
            <a:extLst>
              <a:ext uri="{FF2B5EF4-FFF2-40B4-BE49-F238E27FC236}">
                <a16:creationId xmlns:a16="http://schemas.microsoft.com/office/drawing/2014/main" id="{0BFF2888-A034-457A-B754-A48BA345C640}"/>
              </a:ext>
            </a:extLst>
          </p:cNvPr>
          <p:cNvSpPr txBox="1"/>
          <p:nvPr/>
        </p:nvSpPr>
        <p:spPr>
          <a:xfrm>
            <a:off x="6765347" y="4659924"/>
            <a:ext cx="3780692" cy="369332"/>
          </a:xfrm>
          <a:prstGeom prst="rect">
            <a:avLst/>
          </a:prstGeom>
          <a:noFill/>
        </p:spPr>
        <p:txBody>
          <a:bodyPr wrap="square" rtlCol="0">
            <a:spAutoFit/>
          </a:bodyPr>
          <a:lstStyle/>
          <a:p>
            <a:pPr algn="ctr"/>
            <a:r>
              <a:rPr lang="en-US">
                <a:solidFill>
                  <a:srgbClr val="5C8727"/>
                </a:solidFill>
                <a:latin typeface="Arial Black" panose="020B0A04020102020204" pitchFamily="34" charset="0"/>
                <a:ea typeface="Arial" charset="0"/>
                <a:cs typeface="Arial" charset="0"/>
                <a:hlinkClick r:id="rId4">
                  <a:extLst>
                    <a:ext uri="{A12FA001-AC4F-418D-AE19-62706E023703}">
                      <ahyp:hlinkClr xmlns:ahyp="http://schemas.microsoft.com/office/drawing/2018/hyperlinkcolor" val="tx"/>
                    </a:ext>
                  </a:extLst>
                </a:hlinkClick>
              </a:rPr>
              <a:t>www.usfoods.com</a:t>
            </a:r>
            <a:endParaRPr lang="en-US">
              <a:solidFill>
                <a:srgbClr val="5C8727"/>
              </a:solidFill>
              <a:latin typeface="Arial Black" panose="020B0A04020102020204" pitchFamily="34" charset="0"/>
              <a:ea typeface="Arial" charset="0"/>
              <a:cs typeface="Arial" charset="0"/>
            </a:endParaRPr>
          </a:p>
        </p:txBody>
      </p:sp>
    </p:spTree>
    <p:extLst>
      <p:ext uri="{BB962C8B-B14F-4D97-AF65-F5344CB8AC3E}">
        <p14:creationId xmlns:p14="http://schemas.microsoft.com/office/powerpoint/2010/main" val="45268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91EE78-4B77-2A4C-962F-E995B0E25AF5}"/>
              </a:ext>
            </a:extLst>
          </p:cNvPr>
          <p:cNvSpPr>
            <a:spLocks noGrp="1"/>
          </p:cNvSpPr>
          <p:nvPr>
            <p:ph type="body" sz="quarter" idx="14"/>
          </p:nvPr>
        </p:nvSpPr>
        <p:spPr>
          <a:xfrm>
            <a:off x="2329583" y="2540000"/>
            <a:ext cx="8310562" cy="1399988"/>
          </a:xfrm>
        </p:spPr>
        <p:txBody>
          <a:bodyPr/>
          <a:lstStyle/>
          <a:p>
            <a:pPr>
              <a:spcAft>
                <a:spcPts val="1200"/>
              </a:spcAft>
            </a:pPr>
            <a:r>
              <a:rPr lang="es-ES" sz="3200" dirty="0">
                <a:latin typeface="Arial"/>
                <a:cs typeface="Arial"/>
              </a:rPr>
              <a:t>Adelanto de Préstamo de Emergencia Programa de Préstamo de Desastres por Da</a:t>
            </a:r>
            <a:r>
              <a:rPr lang="es-ES" sz="3200" dirty="0">
                <a:latin typeface="Arial"/>
                <a:ea typeface="+mn-lt"/>
                <a:cs typeface="+mn-lt"/>
              </a:rPr>
              <a:t>ños Económicos</a:t>
            </a:r>
            <a:r>
              <a:rPr lang="es-ES" sz="3200" dirty="0">
                <a:latin typeface="Arial" panose="020B0604020202020204" pitchFamily="34" charset="0"/>
                <a:cs typeface="Arial" panose="020B0604020202020204" pitchFamily="34" charset="0"/>
              </a:rPr>
              <a:t>(</a:t>
            </a:r>
            <a:r>
              <a:rPr lang="es-ES" sz="3200" dirty="0" err="1">
                <a:latin typeface="Arial" panose="020B0604020202020204" pitchFamily="34" charset="0"/>
                <a:cs typeface="Arial" panose="020B0604020202020204" pitchFamily="34" charset="0"/>
              </a:rPr>
              <a:t>EIDLs</a:t>
            </a:r>
            <a:r>
              <a:rPr lang="en-US" sz="3200"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8D89E10E-1F99-144D-B889-F18EEE6DB6EE}"/>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C51267-018B-4065-ABAE-752916EAA8B1}" type="slidenum">
              <a:rPr lang="en-US" smtClean="0"/>
              <a:pPr/>
              <a:t>8</a:t>
            </a:fld>
            <a:endParaRPr lang="en-US" sz="1600" b="1">
              <a:solidFill>
                <a:schemeClr val="bg1">
                  <a:lumMod val="95000"/>
                </a:schemeClr>
              </a:solidFill>
              <a:latin typeface="Arial" panose="020B0604020202020204" pitchFamily="34" charset="0"/>
              <a:cs typeface="Arial" panose="020B0604020202020204" pitchFamily="34" charset="0"/>
            </a:endParaRPr>
          </a:p>
        </p:txBody>
      </p:sp>
      <p:pic>
        <p:nvPicPr>
          <p:cNvPr id="6" name="Picture Placeholder 5"/>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11124"/>
            <a:ext cx="12192000" cy="6858000"/>
          </a:xfrm>
        </p:spPr>
      </p:pic>
    </p:spTree>
    <p:extLst>
      <p:ext uri="{BB962C8B-B14F-4D97-AF65-F5344CB8AC3E}">
        <p14:creationId xmlns:p14="http://schemas.microsoft.com/office/powerpoint/2010/main" val="417636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0FBD5-B14A-1E4A-BCC8-C6AE1B10F3EF}"/>
              </a:ext>
            </a:extLst>
          </p:cNvPr>
          <p:cNvSpPr>
            <a:spLocks noGrp="1"/>
          </p:cNvSpPr>
          <p:nvPr>
            <p:ph type="body" sz="quarter" idx="10"/>
          </p:nvPr>
        </p:nvSpPr>
        <p:spPr>
          <a:xfrm>
            <a:off x="609600" y="533400"/>
            <a:ext cx="9236075" cy="365125"/>
          </a:xfrm>
        </p:spPr>
        <p:txBody>
          <a:bodyPr anchor="t">
            <a:noAutofit/>
          </a:bodyPr>
          <a:lstStyle/>
          <a:p>
            <a:r>
              <a:rPr lang="es-ES" sz="2400" dirty="0">
                <a:latin typeface="Arial"/>
                <a:cs typeface="Arial"/>
              </a:rPr>
              <a:t>¿</a:t>
            </a:r>
            <a:r>
              <a:rPr lang="es-ES" dirty="0">
                <a:latin typeface="Arial"/>
                <a:cs typeface="Arial"/>
              </a:rPr>
              <a:t>Qué es un Adelanto de Préstamo EIDL?</a:t>
            </a:r>
            <a:r>
              <a:rPr lang="es-ES" sz="2400" dirty="0">
                <a:latin typeface="Arial"/>
                <a:cs typeface="Arial"/>
              </a:rPr>
              <a:t>
</a:t>
            </a:r>
            <a:endParaRPr lang="en-US" sz="2400" dirty="0">
              <a:latin typeface="Arial"/>
              <a:cs typeface="Arial"/>
            </a:endParaRPr>
          </a:p>
        </p:txBody>
      </p:sp>
      <p:sp>
        <p:nvSpPr>
          <p:cNvPr id="4" name="Text Placeholder 3">
            <a:extLst>
              <a:ext uri="{FF2B5EF4-FFF2-40B4-BE49-F238E27FC236}">
                <a16:creationId xmlns:a16="http://schemas.microsoft.com/office/drawing/2014/main" id="{03B3B12B-48A3-904F-B642-1ABAC85D9C7F}"/>
              </a:ext>
            </a:extLst>
          </p:cNvPr>
          <p:cNvSpPr>
            <a:spLocks noGrp="1"/>
          </p:cNvSpPr>
          <p:nvPr>
            <p:ph sz="quarter" idx="11"/>
          </p:nvPr>
        </p:nvSpPr>
        <p:spPr>
          <a:xfrm>
            <a:off x="573654" y="898525"/>
            <a:ext cx="10152093" cy="4848997"/>
          </a:xfrm>
        </p:spPr>
        <p:txBody>
          <a:bodyPr anchor="t"/>
          <a:lstStyle/>
          <a:p>
            <a:pPr lvl="1">
              <a:spcAft>
                <a:spcPts val="600"/>
              </a:spcAft>
            </a:pPr>
            <a:r>
              <a:rPr lang="es-ES" sz="2000" dirty="0">
                <a:solidFill>
                  <a:srgbClr val="787878"/>
                </a:solidFill>
                <a:latin typeface="Arial"/>
                <a:cs typeface="Arial"/>
              </a:rPr>
              <a:t>Permite que una entidad elegible que haya solicitado un Préstamo por Desastre de Danos Económicas (EIDL) debido a COVID-19 solicite un Adelanto EIDL de no más de $10,000, destinado a estar disponible dentro de los tres días de solicitar un EIDL.</a:t>
            </a:r>
            <a:r>
              <a:rPr lang="es-ES" dirty="0">
                <a:solidFill>
                  <a:srgbClr val="787878"/>
                </a:solidFill>
                <a:latin typeface="Arial"/>
                <a:cs typeface="Arial"/>
              </a:rPr>
              <a:t>
</a:t>
            </a:r>
            <a:r>
              <a:rPr lang="es-ES" sz="2000" b="1" dirty="0">
                <a:solidFill>
                  <a:schemeClr val="accent1"/>
                </a:solidFill>
                <a:latin typeface="Arial"/>
                <a:cs typeface="Arial"/>
              </a:rPr>
              <a:t>EIDL Adelanto no necesita ser reembolsado, incluso si el préstamo es denegado.</a:t>
            </a:r>
            <a:r>
              <a:rPr lang="es-ES" b="1" dirty="0">
                <a:solidFill>
                  <a:schemeClr val="accent1"/>
                </a:solidFill>
                <a:latin typeface="Arial"/>
                <a:cs typeface="Arial"/>
              </a:rPr>
              <a:t>
</a:t>
            </a:r>
            <a:r>
              <a:rPr lang="es-ES" sz="2000" dirty="0">
                <a:solidFill>
                  <a:srgbClr val="787878"/>
                </a:solidFill>
                <a:latin typeface="Arial"/>
                <a:cs typeface="Arial"/>
              </a:rPr>
              <a:t>Disponible para las empresas existentes en el 31 de Enero de 2020</a:t>
            </a:r>
            <a:r>
              <a:rPr lang="en-US" sz="2000" b="1" dirty="0">
                <a:solidFill>
                  <a:srgbClr val="517B29"/>
                </a:solidFill>
                <a:latin typeface="Arial"/>
                <a:cs typeface="Arial"/>
              </a:rPr>
              <a:t>.</a:t>
            </a:r>
            <a:endParaRPr lang="en-US" sz="2000" b="1" dirty="0">
              <a:solidFill>
                <a:srgbClr val="517B29"/>
              </a:solidFill>
            </a:endParaRPr>
          </a:p>
          <a:p>
            <a:pPr lvl="1">
              <a:spcAft>
                <a:spcPts val="600"/>
              </a:spcAft>
            </a:pPr>
            <a:r>
              <a:rPr lang="es-ES" b="1" dirty="0">
                <a:solidFill>
                  <a:srgbClr val="517B29"/>
                </a:solidFill>
                <a:latin typeface="Arial"/>
                <a:cs typeface="Arial"/>
              </a:rPr>
              <a:t>EIDL Adelanto está disponible hasta el 31 de diciembre de 2020.
</a:t>
            </a:r>
            <a:r>
              <a:rPr lang="es-ES" b="1" dirty="0">
                <a:solidFill>
                  <a:srgbClr val="5C8727"/>
                </a:solidFill>
                <a:latin typeface="Arial"/>
                <a:cs typeface="Arial"/>
              </a:rPr>
              <a:t>El PPP y el Adelanto del Préstamo EIDL se pueden obtener, pero no se pueden utilizar para el mismo propósito. </a:t>
            </a:r>
          </a:p>
          <a:p>
            <a:pPr lvl="2">
              <a:spcAft>
                <a:spcPts val="600"/>
              </a:spcAft>
            </a:pPr>
            <a:r>
              <a:rPr lang="es-ES" sz="1600" dirty="0">
                <a:solidFill>
                  <a:srgbClr val="787878"/>
                </a:solidFill>
                <a:latin typeface="Arial"/>
                <a:cs typeface="Arial"/>
              </a:rPr>
              <a:t>Los préstamos EIDL relacionados con COVID-19 recibidos entre el 31 de enero de 2020 y la fecha en que la PPP esté disponible pueden refinanciarse en la PPP con fines de remisión de préstamos. 
Al determinar la remisión del préstamo en virtud de la PPP, se tiene en cuenta el Adelanto EIDL</a:t>
            </a:r>
            <a:r>
              <a:rPr lang="en-US" sz="1600" dirty="0">
                <a:solidFill>
                  <a:srgbClr val="787878"/>
                </a:solidFill>
                <a:latin typeface="Arial"/>
                <a:cs typeface="Arial"/>
              </a:rPr>
              <a:t>.</a:t>
            </a:r>
            <a:endParaRPr lang="en-US" sz="1600" dirty="0">
              <a:solidFill>
                <a:srgbClr val="787878"/>
              </a:solidFill>
            </a:endParaRPr>
          </a:p>
          <a:p>
            <a:pPr>
              <a:spcAft>
                <a:spcPts val="600"/>
              </a:spcAft>
            </a:pPr>
            <a:endParaRPr lang="en-US" sz="2400" dirty="0"/>
          </a:p>
        </p:txBody>
      </p:sp>
    </p:spTree>
    <p:extLst>
      <p:ext uri="{BB962C8B-B14F-4D97-AF65-F5344CB8AC3E}">
        <p14:creationId xmlns:p14="http://schemas.microsoft.com/office/powerpoint/2010/main" val="3135606909"/>
      </p:ext>
    </p:extLst>
  </p:cSld>
  <p:clrMapOvr>
    <a:masterClrMapping/>
  </p:clrMapOvr>
</p:sld>
</file>

<file path=ppt/theme/theme1.xml><?xml version="1.0" encoding="utf-8"?>
<a:theme xmlns:a="http://schemas.openxmlformats.org/drawingml/2006/main" name="Office Theme">
  <a:themeElements>
    <a:clrScheme name="USF Colors 1">
      <a:dk1>
        <a:srgbClr val="000000"/>
      </a:dk1>
      <a:lt1>
        <a:srgbClr val="FFFFFF"/>
      </a:lt1>
      <a:dk2>
        <a:srgbClr val="44546A"/>
      </a:dk2>
      <a:lt2>
        <a:srgbClr val="E7E6E6"/>
      </a:lt2>
      <a:accent1>
        <a:srgbClr val="5B8627"/>
      </a:accent1>
      <a:accent2>
        <a:srgbClr val="CF4520"/>
      </a:accent2>
      <a:accent3>
        <a:srgbClr val="787878"/>
      </a:accent3>
      <a:accent4>
        <a:srgbClr val="FFC000"/>
      </a:accent4>
      <a:accent5>
        <a:srgbClr val="5B8627"/>
      </a:accent5>
      <a:accent6>
        <a:srgbClr val="CF4520"/>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5C8727"/>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solidFill>
              <a:schemeClr val="bg1">
                <a:lumMod val="50000"/>
              </a:schemeClr>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S Foods">
      <a:dk1>
        <a:sysClr val="windowText" lastClr="000000"/>
      </a:dk1>
      <a:lt1>
        <a:sysClr val="window" lastClr="FFFFFF"/>
      </a:lt1>
      <a:dk2>
        <a:srgbClr val="44546A"/>
      </a:dk2>
      <a:lt2>
        <a:srgbClr val="E7E6E6"/>
      </a:lt2>
      <a:accent1>
        <a:srgbClr val="5C8727"/>
      </a:accent1>
      <a:accent2>
        <a:srgbClr val="CF4520"/>
      </a:accent2>
      <a:accent3>
        <a:srgbClr val="717073"/>
      </a:accent3>
      <a:accent4>
        <a:srgbClr val="C08B0B"/>
      </a:accent4>
      <a:accent5>
        <a:srgbClr val="323F4F"/>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60A8E21E6B1C43B5B870600B67804D" ma:contentTypeVersion="15" ma:contentTypeDescription="Create a new document." ma:contentTypeScope="" ma:versionID="a751b94efac2d8aa8d71250d18010714">
  <xsd:schema xmlns:xsd="http://www.w3.org/2001/XMLSchema" xmlns:xs="http://www.w3.org/2001/XMLSchema" xmlns:p="http://schemas.microsoft.com/office/2006/metadata/properties" xmlns:ns3="645b1a0f-de11-4270-b6ab-99ee0e6da1c3" xmlns:ns4="6c1948a1-0ab1-46d6-af11-2f37d5d529fc" targetNamespace="http://schemas.microsoft.com/office/2006/metadata/properties" ma:root="true" ma:fieldsID="24006559eb6c296986cdc104b0f90591" ns3:_="" ns4:_="">
    <xsd:import namespace="645b1a0f-de11-4270-b6ab-99ee0e6da1c3"/>
    <xsd:import namespace="6c1948a1-0ab1-46d6-af11-2f37d5d529fc"/>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b1a0f-de11-4270-b6ab-99ee0e6da1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c1948a1-0ab1-46d6-af11-2f37d5d529fc"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3FA7FA-B34C-4B3D-85EF-CF4037A3FEA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4876143-4247-414D-A10A-FE45537D9C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5b1a0f-de11-4270-b6ab-99ee0e6da1c3"/>
    <ds:schemaRef ds:uri="6c1948a1-0ab1-46d6-af11-2f37d5d529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E20B75-C7B4-41A8-B251-BA316991AA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2833</TotalTime>
  <Words>2160</Words>
  <Application>Microsoft Office PowerPoint</Application>
  <PresentationFormat>Widescreen</PresentationFormat>
  <Paragraphs>304</Paragraphs>
  <Slides>47</Slides>
  <Notes>17</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Brooks, Jason E</dc:creator>
  <cp:lastModifiedBy>Eschler, David B</cp:lastModifiedBy>
  <cp:revision>86</cp:revision>
  <cp:lastPrinted>2018-01-12T18:23:46Z</cp:lastPrinted>
  <dcterms:created xsi:type="dcterms:W3CDTF">2017-12-27T19:29:01Z</dcterms:created>
  <dcterms:modified xsi:type="dcterms:W3CDTF">2020-04-21T13:59:42Z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2048">
    <vt:lpwstr>48</vt:lpwstr>
  </property>
  <property fmtid="{D5CDD505-2E9C-101B-9397-08002B2CF9AE}" pid="3" name="ContentTypeId">
    <vt:lpwstr>0x010100FB60A8E21E6B1C43B5B870600B67804D</vt:lpwstr>
  </property>
</Properties>
</file>